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64" r:id="rId2"/>
  </p:sldMasterIdLst>
  <p:notesMasterIdLst>
    <p:notesMasterId r:id="rId43"/>
  </p:notesMasterIdLst>
  <p:sldIdLst>
    <p:sldId id="2229" r:id="rId3"/>
    <p:sldId id="2204" r:id="rId4"/>
    <p:sldId id="1844" r:id="rId5"/>
    <p:sldId id="1845" r:id="rId6"/>
    <p:sldId id="2183" r:id="rId7"/>
    <p:sldId id="2191" r:id="rId8"/>
    <p:sldId id="2189" r:id="rId9"/>
    <p:sldId id="2188" r:id="rId10"/>
    <p:sldId id="2190" r:id="rId11"/>
    <p:sldId id="1846" r:id="rId12"/>
    <p:sldId id="2207" r:id="rId13"/>
    <p:sldId id="2230" r:id="rId14"/>
    <p:sldId id="2209" r:id="rId15"/>
    <p:sldId id="2210" r:id="rId16"/>
    <p:sldId id="2215" r:id="rId17"/>
    <p:sldId id="2206" r:id="rId18"/>
    <p:sldId id="2212" r:id="rId19"/>
    <p:sldId id="2214" r:id="rId20"/>
    <p:sldId id="2213" r:id="rId21"/>
    <p:sldId id="2198" r:id="rId22"/>
    <p:sldId id="2218" r:id="rId23"/>
    <p:sldId id="2220" r:id="rId24"/>
    <p:sldId id="2219" r:id="rId25"/>
    <p:sldId id="2221" r:id="rId26"/>
    <p:sldId id="2217" r:id="rId27"/>
    <p:sldId id="2200" r:id="rId28"/>
    <p:sldId id="1849" r:id="rId29"/>
    <p:sldId id="2201" r:id="rId30"/>
    <p:sldId id="2223" r:id="rId31"/>
    <p:sldId id="2224" r:id="rId32"/>
    <p:sldId id="2205" r:id="rId33"/>
    <p:sldId id="1847" r:id="rId34"/>
    <p:sldId id="2181" r:id="rId35"/>
    <p:sldId id="2202" r:id="rId36"/>
    <p:sldId id="2203" r:id="rId37"/>
    <p:sldId id="1829" r:id="rId38"/>
    <p:sldId id="2225" r:id="rId39"/>
    <p:sldId id="2226" r:id="rId40"/>
    <p:sldId id="2227" r:id="rId41"/>
    <p:sldId id="2231" r:id="rId4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170" autoAdjust="0"/>
    <p:restoredTop sz="83051" autoAdjust="0"/>
  </p:normalViewPr>
  <p:slideViewPr>
    <p:cSldViewPr snapToGrid="0">
      <p:cViewPr varScale="1">
        <p:scale>
          <a:sx n="82" d="100"/>
          <a:sy n="82" d="100"/>
        </p:scale>
        <p:origin x="571" y="5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6AF187-C544-4A4A-A5F1-F74A13FBCF55}" type="datetimeFigureOut">
              <a:rPr lang="zh-CN" altLang="en-US" smtClean="0"/>
              <a:t>2022/6/9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386F82-383E-46BD-8074-7A0D076DBE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88346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7A2CCA-E5D5-4859-8035-B358016F08F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092570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10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397058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7A2CCA-E5D5-4859-8035-B358016F08F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831996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和从</a:t>
            </a:r>
            <a:r>
              <a:rPr lang="en-US" altLang="zh-CN" dirty="0"/>
              <a:t>0</a:t>
            </a:r>
            <a:r>
              <a:rPr lang="zh-CN" altLang="en-US" dirty="0"/>
              <a:t>到</a:t>
            </a:r>
            <a:r>
              <a:rPr lang="en-US" altLang="zh-CN" dirty="0"/>
              <a:t>1</a:t>
            </a:r>
            <a:r>
              <a:rPr lang="zh-CN" altLang="en-US" dirty="0"/>
              <a:t>写操作系统无差别</a:t>
            </a:r>
            <a:endParaRPr lang="en-US" altLang="zh-CN" dirty="0"/>
          </a:p>
          <a:p>
            <a:r>
              <a:rPr lang="zh-CN" altLang="en-US" dirty="0"/>
              <a:t>因为需要阅读别人的代码 并改造</a:t>
            </a:r>
            <a:endParaRPr lang="en-US" altLang="zh-CN" dirty="0"/>
          </a:p>
          <a:p>
            <a:r>
              <a:rPr lang="zh-CN" altLang="en-US" dirty="0"/>
              <a:t>甚至难度更高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7A2CCA-E5D5-4859-8035-B358016F08F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554459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7A2CCA-E5D5-4859-8035-B358016F08F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558090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7A2CCA-E5D5-4859-8035-B358016F08F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75839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7A2CCA-E5D5-4859-8035-B358016F08F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506562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16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066863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开源芯片设计公司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7A2CCA-E5D5-4859-8035-B358016F08F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8346882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7A2CCA-E5D5-4859-8035-B358016F08F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954496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7A2CCA-E5D5-4859-8035-B358016F08F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122829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854253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初始化：（配置环境，准备设备树），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20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4504793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lvl="0" indent="-342900" algn="just" fontAlgn="base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Font typeface="Wingdings" panose="05000000000000000000" pitchFamily="2" charset="2"/>
              <a:buChar char="n"/>
            </a:pPr>
            <a:r>
              <a:rPr lang="zh-CN" altLang="en-US" sz="1200" dirty="0">
                <a:solidFill>
                  <a:prstClr val="black"/>
                </a:solidFill>
                <a:latin typeface="微软雅黑"/>
                <a:ea typeface="微软雅黑"/>
              </a:rPr>
              <a:t>改造编译流程</a:t>
            </a:r>
            <a:endParaRPr lang="en-US" altLang="zh-CN" sz="1200" dirty="0">
              <a:solidFill>
                <a:prstClr val="black"/>
              </a:solidFill>
              <a:latin typeface="微软雅黑"/>
              <a:ea typeface="微软雅黑"/>
            </a:endParaRPr>
          </a:p>
          <a:p>
            <a:pPr marL="342900" indent="-342900" algn="just" fontAlgn="base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Font typeface="Wingdings" panose="05000000000000000000" pitchFamily="2" charset="2"/>
              <a:buChar char="n"/>
            </a:pPr>
            <a:r>
              <a:rPr lang="zh-CN" altLang="en-US" sz="1200" dirty="0">
                <a:solidFill>
                  <a:prstClr val="black"/>
                </a:solidFill>
                <a:latin typeface="微软雅黑"/>
                <a:ea typeface="微软雅黑"/>
              </a:rPr>
              <a:t>改造内核的启动流程</a:t>
            </a:r>
            <a:endParaRPr lang="en-US" altLang="zh-CN" sz="1200" dirty="0">
              <a:solidFill>
                <a:prstClr val="black"/>
              </a:solidFill>
              <a:latin typeface="微软雅黑"/>
              <a:ea typeface="微软雅黑"/>
            </a:endParaRPr>
          </a:p>
          <a:p>
            <a:pPr marL="342900" indent="-342900" algn="just" fontAlgn="base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Font typeface="Wingdings" panose="05000000000000000000" pitchFamily="2" charset="2"/>
              <a:buChar char="n"/>
            </a:pPr>
            <a:r>
              <a:rPr lang="zh-CN" altLang="en-US" sz="1200" dirty="0">
                <a:solidFill>
                  <a:prstClr val="black"/>
                </a:solidFill>
                <a:latin typeface="微软雅黑"/>
                <a:ea typeface="微软雅黑"/>
              </a:rPr>
              <a:t>开发驱动程序</a:t>
            </a:r>
            <a:endParaRPr lang="en-US" altLang="zh-CN" sz="1200" dirty="0">
              <a:solidFill>
                <a:prstClr val="black"/>
              </a:solidFill>
              <a:latin typeface="微软雅黑"/>
              <a:ea typeface="微软雅黑"/>
            </a:endParaRPr>
          </a:p>
          <a:p>
            <a:pPr marL="342900" indent="-342900" algn="just" fontAlgn="base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Font typeface="Wingdings" panose="05000000000000000000" pitchFamily="2" charset="2"/>
              <a:buChar char="n"/>
            </a:pPr>
            <a:r>
              <a:rPr lang="zh-CN" altLang="en-US" sz="1200" dirty="0">
                <a:solidFill>
                  <a:prstClr val="black"/>
                </a:solidFill>
                <a:latin typeface="微软雅黑"/>
                <a:ea typeface="微软雅黑"/>
              </a:rPr>
              <a:t>移除</a:t>
            </a:r>
            <a:r>
              <a:rPr lang="en-US" altLang="zh-CN" sz="1200" dirty="0">
                <a:solidFill>
                  <a:prstClr val="black"/>
                </a:solidFill>
              </a:rPr>
              <a:t>HTIF </a:t>
            </a:r>
            <a:r>
              <a:rPr lang="zh-CN" altLang="en-US" sz="1200" dirty="0">
                <a:solidFill>
                  <a:prstClr val="black"/>
                </a:solidFill>
              </a:rPr>
              <a:t>依赖</a:t>
            </a:r>
            <a:r>
              <a:rPr lang="zh-CN" altLang="en-US" sz="1200" dirty="0">
                <a:solidFill>
                  <a:prstClr val="black"/>
                </a:solidFill>
                <a:latin typeface="微软雅黑"/>
                <a:ea typeface="微软雅黑"/>
              </a:rPr>
              <a:t> </a:t>
            </a:r>
            <a:r>
              <a:rPr lang="en-US" altLang="zh-CN" sz="1200" dirty="0">
                <a:solidFill>
                  <a:prstClr val="black"/>
                </a:solidFill>
                <a:latin typeface="微软雅黑"/>
                <a:ea typeface="微软雅黑"/>
              </a:rPr>
              <a:t>&amp; </a:t>
            </a:r>
            <a:r>
              <a:rPr lang="zh-CN" altLang="en-US" sz="1200" dirty="0">
                <a:solidFill>
                  <a:prstClr val="black"/>
                </a:solidFill>
                <a:latin typeface="微软雅黑"/>
                <a:ea typeface="微软雅黑"/>
              </a:rPr>
              <a:t>进行接口移植</a:t>
            </a:r>
            <a:endParaRPr lang="en-US" altLang="zh-CN" sz="1200" dirty="0">
              <a:solidFill>
                <a:prstClr val="black"/>
              </a:solidFill>
              <a:latin typeface="微软雅黑"/>
              <a:ea typeface="微软雅黑"/>
            </a:endParaRPr>
          </a:p>
          <a:p>
            <a:pPr marL="342900" indent="-342900" algn="just" fontAlgn="base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Font typeface="Wingdings" panose="05000000000000000000" pitchFamily="2" charset="2"/>
              <a:buChar char="n"/>
            </a:pPr>
            <a:r>
              <a:rPr lang="zh-CN" altLang="en-US" sz="1200" dirty="0">
                <a:solidFill>
                  <a:prstClr val="black"/>
                </a:solidFill>
              </a:rPr>
              <a:t>加载用户程序</a:t>
            </a:r>
            <a:endParaRPr lang="en-US" altLang="zh-CN" sz="1200" dirty="0">
              <a:solidFill>
                <a:prstClr val="black"/>
              </a:solidFill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21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3606782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lvl="0" indent="-342900" algn="just" fontAlgn="base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Font typeface="Wingdings" panose="05000000000000000000" pitchFamily="2" charset="2"/>
              <a:buChar char="n"/>
            </a:pPr>
            <a:r>
              <a:rPr lang="zh-CN" altLang="en-US" sz="1200" dirty="0">
                <a:solidFill>
                  <a:prstClr val="black"/>
                </a:solidFill>
                <a:latin typeface="微软雅黑"/>
                <a:ea typeface="微软雅黑"/>
              </a:rPr>
              <a:t>改造编译流程</a:t>
            </a:r>
            <a:endParaRPr lang="en-US" altLang="zh-CN" sz="1200" dirty="0">
              <a:solidFill>
                <a:prstClr val="black"/>
              </a:solidFill>
              <a:latin typeface="微软雅黑"/>
              <a:ea typeface="微软雅黑"/>
            </a:endParaRPr>
          </a:p>
          <a:p>
            <a:pPr marL="342900" indent="-342900" algn="just" fontAlgn="base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Font typeface="Wingdings" panose="05000000000000000000" pitchFamily="2" charset="2"/>
              <a:buChar char="n"/>
            </a:pPr>
            <a:r>
              <a:rPr lang="zh-CN" altLang="en-US" sz="1200" dirty="0">
                <a:solidFill>
                  <a:prstClr val="black"/>
                </a:solidFill>
                <a:latin typeface="微软雅黑"/>
                <a:ea typeface="微软雅黑"/>
              </a:rPr>
              <a:t>改造内核的启动流程</a:t>
            </a:r>
            <a:endParaRPr lang="en-US" altLang="zh-CN" sz="1200" dirty="0">
              <a:solidFill>
                <a:prstClr val="black"/>
              </a:solidFill>
              <a:latin typeface="微软雅黑"/>
              <a:ea typeface="微软雅黑"/>
            </a:endParaRPr>
          </a:p>
          <a:p>
            <a:pPr marL="342900" indent="-342900" algn="just" fontAlgn="base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Font typeface="Wingdings" panose="05000000000000000000" pitchFamily="2" charset="2"/>
              <a:buChar char="n"/>
            </a:pPr>
            <a:r>
              <a:rPr lang="zh-CN" altLang="en-US" sz="1200" dirty="0">
                <a:solidFill>
                  <a:prstClr val="black"/>
                </a:solidFill>
                <a:latin typeface="微软雅黑"/>
                <a:ea typeface="微软雅黑"/>
              </a:rPr>
              <a:t>开发驱动程序</a:t>
            </a:r>
            <a:endParaRPr lang="en-US" altLang="zh-CN" sz="1200" dirty="0">
              <a:solidFill>
                <a:prstClr val="black"/>
              </a:solidFill>
              <a:latin typeface="微软雅黑"/>
              <a:ea typeface="微软雅黑"/>
            </a:endParaRPr>
          </a:p>
          <a:p>
            <a:pPr marL="342900" indent="-342900" algn="just" fontAlgn="base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Font typeface="Wingdings" panose="05000000000000000000" pitchFamily="2" charset="2"/>
              <a:buChar char="n"/>
            </a:pPr>
            <a:r>
              <a:rPr lang="zh-CN" altLang="en-US" sz="1200" dirty="0">
                <a:solidFill>
                  <a:prstClr val="black"/>
                </a:solidFill>
                <a:latin typeface="微软雅黑"/>
                <a:ea typeface="微软雅黑"/>
              </a:rPr>
              <a:t>移除</a:t>
            </a:r>
            <a:r>
              <a:rPr lang="en-US" altLang="zh-CN" sz="1200" dirty="0">
                <a:solidFill>
                  <a:prstClr val="black"/>
                </a:solidFill>
              </a:rPr>
              <a:t>HTIF </a:t>
            </a:r>
            <a:r>
              <a:rPr lang="zh-CN" altLang="en-US" sz="1200" dirty="0">
                <a:solidFill>
                  <a:prstClr val="black"/>
                </a:solidFill>
              </a:rPr>
              <a:t>依赖</a:t>
            </a:r>
            <a:r>
              <a:rPr lang="zh-CN" altLang="en-US" sz="1200" dirty="0">
                <a:solidFill>
                  <a:prstClr val="black"/>
                </a:solidFill>
                <a:latin typeface="微软雅黑"/>
                <a:ea typeface="微软雅黑"/>
              </a:rPr>
              <a:t> </a:t>
            </a:r>
            <a:r>
              <a:rPr lang="en-US" altLang="zh-CN" sz="1200" dirty="0">
                <a:solidFill>
                  <a:prstClr val="black"/>
                </a:solidFill>
                <a:latin typeface="微软雅黑"/>
                <a:ea typeface="微软雅黑"/>
              </a:rPr>
              <a:t>&amp; </a:t>
            </a:r>
            <a:r>
              <a:rPr lang="zh-CN" altLang="en-US" sz="1200" dirty="0">
                <a:solidFill>
                  <a:prstClr val="black"/>
                </a:solidFill>
                <a:latin typeface="微软雅黑"/>
                <a:ea typeface="微软雅黑"/>
              </a:rPr>
              <a:t>进行接口移植</a:t>
            </a:r>
            <a:endParaRPr lang="en-US" altLang="zh-CN" sz="1200" dirty="0">
              <a:solidFill>
                <a:prstClr val="black"/>
              </a:solidFill>
              <a:latin typeface="微软雅黑"/>
              <a:ea typeface="微软雅黑"/>
            </a:endParaRPr>
          </a:p>
          <a:p>
            <a:pPr marL="342900" indent="-342900" algn="just" fontAlgn="base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Font typeface="Wingdings" panose="05000000000000000000" pitchFamily="2" charset="2"/>
              <a:buChar char="n"/>
            </a:pPr>
            <a:r>
              <a:rPr lang="zh-CN" altLang="en-US" sz="1200" dirty="0">
                <a:solidFill>
                  <a:prstClr val="black"/>
                </a:solidFill>
              </a:rPr>
              <a:t>加载用户程序</a:t>
            </a:r>
            <a:endParaRPr lang="en-US" altLang="zh-CN" sz="1200" dirty="0">
              <a:solidFill>
                <a:prstClr val="black"/>
              </a:solidFill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22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1247554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just" fontAlgn="base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Font typeface="Wingdings" panose="05000000000000000000" pitchFamily="2" charset="2"/>
              <a:buNone/>
            </a:pPr>
            <a:r>
              <a:rPr lang="zh-CN" altLang="en-US" sz="1200" dirty="0">
                <a:solidFill>
                  <a:prstClr val="black"/>
                </a:solidFill>
                <a:latin typeface="微软雅黑"/>
                <a:ea typeface="微软雅黑"/>
              </a:rPr>
              <a:t>改变程序入口点</a:t>
            </a:r>
            <a:endParaRPr lang="en-US" altLang="zh-CN" sz="1200" dirty="0">
              <a:solidFill>
                <a:prstClr val="black"/>
              </a:solidFill>
              <a:latin typeface="微软雅黑"/>
              <a:ea typeface="微软雅黑"/>
            </a:endParaRPr>
          </a:p>
          <a:p>
            <a:pPr marL="0" indent="0" algn="just" fontAlgn="base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Font typeface="Wingdings" panose="05000000000000000000" pitchFamily="2" charset="2"/>
              <a:buNone/>
            </a:pPr>
            <a:endParaRPr lang="en-US" altLang="zh-CN" sz="1200" dirty="0">
              <a:solidFill>
                <a:prstClr val="black"/>
              </a:solidFill>
              <a:latin typeface="微软雅黑"/>
              <a:ea typeface="微软雅黑"/>
            </a:endParaRPr>
          </a:p>
          <a:p>
            <a:pPr marL="0" indent="0" algn="just" fontAlgn="base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Font typeface="Wingdings" panose="05000000000000000000" pitchFamily="2" charset="2"/>
              <a:buNone/>
            </a:pPr>
            <a:r>
              <a:rPr lang="zh-CN" altLang="en-US" sz="1200" dirty="0">
                <a:solidFill>
                  <a:prstClr val="black"/>
                </a:solidFill>
                <a:latin typeface="微软雅黑"/>
                <a:ea typeface="微软雅黑"/>
              </a:rPr>
              <a:t>原因：</a:t>
            </a:r>
            <a:endParaRPr lang="en-US" altLang="zh-CN" sz="1200" dirty="0">
              <a:solidFill>
                <a:prstClr val="black"/>
              </a:solidFill>
              <a:latin typeface="微软雅黑"/>
              <a:ea typeface="微软雅黑"/>
            </a:endParaRPr>
          </a:p>
          <a:p>
            <a:pPr marL="228600" indent="-228600" algn="just" fontAlgn="base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Font typeface="Wingdings" panose="05000000000000000000" pitchFamily="2" charset="2"/>
              <a:buAutoNum type="arabicPeriod"/>
            </a:pPr>
            <a:r>
              <a:rPr lang="zh-CN" altLang="en-US" sz="1200" dirty="0">
                <a:solidFill>
                  <a:prstClr val="black"/>
                </a:solidFill>
                <a:latin typeface="微软雅黑"/>
                <a:ea typeface="微软雅黑"/>
              </a:rPr>
              <a:t>预留内存空间给</a:t>
            </a:r>
            <a:r>
              <a:rPr lang="en-US" altLang="zh-CN" sz="1200" dirty="0">
                <a:solidFill>
                  <a:prstClr val="black"/>
                </a:solidFill>
                <a:latin typeface="微软雅黑"/>
                <a:ea typeface="微软雅黑"/>
              </a:rPr>
              <a:t>RustSBI </a:t>
            </a:r>
          </a:p>
          <a:p>
            <a:pPr marL="228600" indent="-228600" algn="just" fontAlgn="base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Font typeface="Wingdings" panose="05000000000000000000" pitchFamily="2" charset="2"/>
              <a:buAutoNum type="arabicPeriod"/>
            </a:pPr>
            <a:r>
              <a:rPr lang="zh-CN" altLang="en-US" sz="1200" dirty="0">
                <a:solidFill>
                  <a:prstClr val="black"/>
                </a:solidFill>
                <a:latin typeface="微软雅黑"/>
                <a:ea typeface="微软雅黑"/>
              </a:rPr>
              <a:t>设置内核入口点到指定地址</a:t>
            </a:r>
            <a:endParaRPr lang="en-US" altLang="zh-CN" sz="1200" dirty="0">
              <a:solidFill>
                <a:prstClr val="black"/>
              </a:solidFill>
              <a:latin typeface="微软雅黑"/>
              <a:ea typeface="微软雅黑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23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3443049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just" fontAlgn="base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Font typeface="Wingdings" panose="05000000000000000000" pitchFamily="2" charset="2"/>
              <a:buNone/>
            </a:pPr>
            <a:r>
              <a:rPr lang="en-US" altLang="zh-CN" sz="1200" dirty="0">
                <a:solidFill>
                  <a:prstClr val="black"/>
                </a:solidFill>
                <a:latin typeface="微软雅黑"/>
                <a:ea typeface="微软雅黑"/>
              </a:rPr>
              <a:t>RustSBI</a:t>
            </a:r>
            <a:r>
              <a:rPr lang="zh-CN" altLang="en-US" sz="1200" dirty="0">
                <a:solidFill>
                  <a:prstClr val="black"/>
                </a:solidFill>
                <a:latin typeface="微软雅黑"/>
                <a:ea typeface="微软雅黑"/>
              </a:rPr>
              <a:t>许多逻辑与</a:t>
            </a:r>
            <a:r>
              <a:rPr lang="en-US" altLang="zh-CN" sz="1200" dirty="0">
                <a:solidFill>
                  <a:prstClr val="black"/>
                </a:solidFill>
                <a:latin typeface="微软雅黑"/>
                <a:ea typeface="微软雅黑"/>
              </a:rPr>
              <a:t>PKE</a:t>
            </a:r>
            <a:r>
              <a:rPr lang="zh-CN" altLang="en-US" sz="1200" dirty="0">
                <a:solidFill>
                  <a:prstClr val="black"/>
                </a:solidFill>
                <a:latin typeface="微软雅黑"/>
                <a:ea typeface="微软雅黑"/>
              </a:rPr>
              <a:t>的</a:t>
            </a:r>
            <a:r>
              <a:rPr lang="en-US" altLang="zh-CN" sz="1200" dirty="0">
                <a:solidFill>
                  <a:prstClr val="black"/>
                </a:solidFill>
                <a:latin typeface="微软雅黑"/>
                <a:ea typeface="微软雅黑"/>
              </a:rPr>
              <a:t>M</a:t>
            </a:r>
            <a:r>
              <a:rPr lang="zh-CN" altLang="en-US" sz="1200" dirty="0">
                <a:solidFill>
                  <a:prstClr val="black"/>
                </a:solidFill>
                <a:latin typeface="微软雅黑"/>
                <a:ea typeface="微软雅黑"/>
              </a:rPr>
              <a:t>层逻辑重复</a:t>
            </a:r>
            <a:endParaRPr lang="en-US" altLang="zh-CN" sz="1200" dirty="0">
              <a:solidFill>
                <a:prstClr val="black"/>
              </a:solidFill>
              <a:latin typeface="微软雅黑"/>
              <a:ea typeface="微软雅黑"/>
            </a:endParaRPr>
          </a:p>
          <a:p>
            <a:pPr marL="0" lvl="0" indent="0" algn="just" fontAlgn="base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Font typeface="Wingdings" panose="05000000000000000000" pitchFamily="2" charset="2"/>
              <a:buNone/>
            </a:pPr>
            <a:r>
              <a:rPr lang="zh-CN" altLang="en-US" sz="1200" dirty="0">
                <a:solidFill>
                  <a:prstClr val="black"/>
                </a:solidFill>
                <a:latin typeface="微软雅黑"/>
                <a:ea typeface="微软雅黑"/>
              </a:rPr>
              <a:t>维持原先</a:t>
            </a:r>
            <a:r>
              <a:rPr lang="en-US" altLang="zh-CN" sz="1200" dirty="0">
                <a:solidFill>
                  <a:prstClr val="black"/>
                </a:solidFill>
                <a:latin typeface="微软雅黑"/>
                <a:ea typeface="微软雅黑"/>
              </a:rPr>
              <a:t>M</a:t>
            </a:r>
            <a:r>
              <a:rPr lang="zh-CN" altLang="en-US" sz="1200" dirty="0">
                <a:solidFill>
                  <a:prstClr val="black"/>
                </a:solidFill>
                <a:latin typeface="微软雅黑"/>
                <a:ea typeface="微软雅黑"/>
              </a:rPr>
              <a:t>层逻辑</a:t>
            </a:r>
            <a:endParaRPr lang="en-US" altLang="zh-CN" sz="1200" dirty="0">
              <a:solidFill>
                <a:prstClr val="black"/>
              </a:solidFill>
              <a:latin typeface="微软雅黑"/>
              <a:ea typeface="微软雅黑"/>
            </a:endParaRPr>
          </a:p>
          <a:p>
            <a:pPr marL="0" lvl="0" indent="0" algn="just" fontAlgn="base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Font typeface="Wingdings" panose="05000000000000000000" pitchFamily="2" charset="2"/>
              <a:buNone/>
            </a:pPr>
            <a:r>
              <a:rPr lang="zh-CN" altLang="en-US" sz="1200" dirty="0">
                <a:solidFill>
                  <a:prstClr val="black"/>
                </a:solidFill>
                <a:latin typeface="微软雅黑"/>
                <a:ea typeface="微软雅黑"/>
              </a:rPr>
              <a:t>否则可能影响实验预期</a:t>
            </a:r>
            <a:endParaRPr lang="en-US" altLang="zh-CN" sz="1200" dirty="0">
              <a:solidFill>
                <a:prstClr val="black"/>
              </a:solidFill>
            </a:endParaRPr>
          </a:p>
          <a:p>
            <a:pPr lvl="0" algn="just" fontAlgn="base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</a:pPr>
            <a:r>
              <a:rPr lang="zh-CN" altLang="en-US" sz="1200" dirty="0">
                <a:solidFill>
                  <a:prstClr val="black"/>
                </a:solidFill>
                <a:latin typeface="微软雅黑"/>
                <a:ea typeface="微软雅黑"/>
              </a:rPr>
              <a:t>如：时钟中断初始化、</a:t>
            </a:r>
            <a:endParaRPr lang="en-US" altLang="zh-CN" sz="1200" dirty="0">
              <a:solidFill>
                <a:prstClr val="black"/>
              </a:solidFill>
              <a:latin typeface="微软雅黑"/>
              <a:ea typeface="微软雅黑"/>
            </a:endParaRPr>
          </a:p>
          <a:p>
            <a:pPr lvl="0" algn="just" fontAlgn="base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</a:pPr>
            <a:r>
              <a:rPr lang="en-US" altLang="zh-CN" sz="1200" dirty="0">
                <a:solidFill>
                  <a:prstClr val="black"/>
                </a:solidFill>
                <a:latin typeface="微软雅黑"/>
                <a:ea typeface="微软雅黑"/>
              </a:rPr>
              <a:t>sp</a:t>
            </a:r>
            <a:r>
              <a:rPr lang="zh-CN" altLang="en-US" sz="1200" dirty="0">
                <a:solidFill>
                  <a:prstClr val="black"/>
                </a:solidFill>
                <a:latin typeface="微软雅黑"/>
                <a:ea typeface="微软雅黑"/>
              </a:rPr>
              <a:t>与</a:t>
            </a:r>
            <a:r>
              <a:rPr lang="en-US" altLang="zh-CN" sz="1200" dirty="0">
                <a:solidFill>
                  <a:prstClr val="black"/>
                </a:solidFill>
                <a:latin typeface="微软雅黑"/>
                <a:ea typeface="微软雅黑"/>
              </a:rPr>
              <a:t>a4</a:t>
            </a:r>
            <a:r>
              <a:rPr lang="zh-CN" altLang="en-US" sz="1200" dirty="0">
                <a:solidFill>
                  <a:prstClr val="black"/>
                </a:solidFill>
                <a:latin typeface="微软雅黑"/>
                <a:ea typeface="微软雅黑"/>
              </a:rPr>
              <a:t>寄存器初始化</a:t>
            </a:r>
            <a:endParaRPr lang="en-US" altLang="zh-CN" sz="1200" dirty="0">
              <a:solidFill>
                <a:prstClr val="black"/>
              </a:solidFill>
              <a:latin typeface="微软雅黑"/>
              <a:ea typeface="微软雅黑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24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9017529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just" fontAlgn="base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Font typeface="Wingdings" panose="05000000000000000000" pitchFamily="2" charset="2"/>
              <a:buNone/>
            </a:pPr>
            <a:r>
              <a:rPr lang="en-US" altLang="zh-CN" sz="1200" dirty="0">
                <a:solidFill>
                  <a:prstClr val="black"/>
                </a:solidFill>
                <a:latin typeface="微软雅黑"/>
                <a:ea typeface="微软雅黑"/>
              </a:rPr>
              <a:t>HTIF</a:t>
            </a:r>
            <a:r>
              <a:rPr lang="zh-CN" altLang="en-US" sz="1200" dirty="0">
                <a:solidFill>
                  <a:prstClr val="black"/>
                </a:solidFill>
                <a:latin typeface="微软雅黑"/>
                <a:ea typeface="微软雅黑"/>
              </a:rPr>
              <a:t>接口有很多 </a:t>
            </a:r>
            <a:endParaRPr lang="en-US" altLang="zh-CN" sz="1200" dirty="0">
              <a:solidFill>
                <a:prstClr val="black"/>
              </a:solidFill>
              <a:latin typeface="微软雅黑"/>
              <a:ea typeface="微软雅黑"/>
            </a:endParaRPr>
          </a:p>
          <a:p>
            <a:pPr marL="0" lvl="0" indent="0" algn="just" fontAlgn="base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Font typeface="Wingdings" panose="05000000000000000000" pitchFamily="2" charset="2"/>
              <a:buNone/>
            </a:pPr>
            <a:r>
              <a:rPr lang="zh-CN" altLang="en-US" sz="1200" dirty="0">
                <a:solidFill>
                  <a:prstClr val="black"/>
                </a:solidFill>
                <a:latin typeface="微软雅黑"/>
                <a:ea typeface="微软雅黑"/>
              </a:rPr>
              <a:t>这里只列举了一部分明显的 </a:t>
            </a:r>
            <a:endParaRPr lang="en-US" altLang="zh-CN" sz="1200" dirty="0">
              <a:solidFill>
                <a:prstClr val="black"/>
              </a:solidFill>
              <a:latin typeface="微软雅黑"/>
              <a:ea typeface="微软雅黑"/>
            </a:endParaRPr>
          </a:p>
          <a:p>
            <a:pPr marL="0" lvl="0" indent="0" algn="just" fontAlgn="base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Font typeface="Wingdings" panose="05000000000000000000" pitchFamily="2" charset="2"/>
              <a:buNone/>
            </a:pPr>
            <a:r>
              <a:rPr lang="zh-CN" altLang="en-US" sz="1200" dirty="0">
                <a:solidFill>
                  <a:prstClr val="black"/>
                </a:solidFill>
                <a:latin typeface="微软雅黑"/>
                <a:ea typeface="微软雅黑"/>
              </a:rPr>
              <a:t>可以直接删除就能去掉依赖的</a:t>
            </a:r>
            <a:endParaRPr lang="en-US" altLang="zh-CN" sz="1200" dirty="0">
              <a:solidFill>
                <a:prstClr val="black"/>
              </a:solidFill>
              <a:latin typeface="微软雅黑"/>
              <a:ea typeface="微软雅黑"/>
            </a:endParaRPr>
          </a:p>
          <a:p>
            <a:pPr marL="0" lvl="0" indent="0" algn="just" fontAlgn="base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Font typeface="Wingdings" panose="05000000000000000000" pitchFamily="2" charset="2"/>
              <a:buNone/>
            </a:pPr>
            <a:r>
              <a:rPr lang="zh-CN" altLang="en-US" sz="1200" dirty="0">
                <a:solidFill>
                  <a:prstClr val="black"/>
                </a:solidFill>
                <a:latin typeface="微软雅黑"/>
                <a:ea typeface="微软雅黑"/>
              </a:rPr>
              <a:t>还有一部分嵌套在代码深层，需要认真阅读源码</a:t>
            </a:r>
            <a:endParaRPr lang="en-US" altLang="zh-CN" sz="1200" dirty="0">
              <a:solidFill>
                <a:prstClr val="black"/>
              </a:solidFill>
              <a:latin typeface="微软雅黑"/>
              <a:ea typeface="微软雅黑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25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3170031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无文件系统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26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0453964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27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9536276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28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436542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代码量虽然小，但是分支多、阅读别人的代码更耗费时间、</a:t>
            </a:r>
            <a:r>
              <a:rPr lang="en-US" altLang="zh-CN" dirty="0"/>
              <a:t>OS</a:t>
            </a:r>
            <a:r>
              <a:rPr lang="zh-CN" altLang="en-US" dirty="0"/>
              <a:t>难度高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29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741211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1932670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30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8525640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31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6704492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32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2810660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33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3618575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父子进程分时共享计算机资源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7A2CCA-E5D5-4859-8035-B358016F08F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6240079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7A2CCA-E5D5-4859-8035-B358016F08F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376195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7A2CCA-E5D5-4859-8035-B358016F08F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4374719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just" fontAlgn="base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Font typeface="Wingdings" panose="05000000000000000000" pitchFamily="2" charset="2"/>
              <a:buNone/>
            </a:pPr>
            <a:r>
              <a:rPr lang="zh-CN" altLang="en-US" dirty="0"/>
              <a:t>调用者无感知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37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0309303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just" fontAlgn="base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Font typeface="Wingdings" panose="05000000000000000000" pitchFamily="2" charset="2"/>
              <a:buNone/>
            </a:pPr>
            <a:r>
              <a:rPr lang="zh-CN" altLang="en-US" dirty="0"/>
              <a:t>调用者无感知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38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4589194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用户态程序无感知</a:t>
            </a:r>
            <a:endParaRPr lang="en-US" altLang="zh-CN" dirty="0"/>
          </a:p>
          <a:p>
            <a:r>
              <a:rPr lang="zh-CN" altLang="en-US" dirty="0"/>
              <a:t>实验进行时，实验操作者可以感知</a:t>
            </a:r>
            <a:endParaRPr lang="en-US" altLang="zh-CN" dirty="0"/>
          </a:p>
          <a:p>
            <a:r>
              <a:rPr lang="zh-CN" altLang="en-US" dirty="0"/>
              <a:t>但此定时器接口更易用，可以提高实验者的开发效率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39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278702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8582871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lvl="0" indent="-342900" algn="just" fontAlgn="base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Font typeface="Wingdings" panose="05000000000000000000" pitchFamily="2" charset="2"/>
              <a:buChar char="n"/>
            </a:pPr>
            <a:r>
              <a:rPr lang="zh-CN" altLang="en-US" sz="1200" dirty="0">
                <a:solidFill>
                  <a:prstClr val="black"/>
                </a:solidFill>
                <a:latin typeface="微软雅黑"/>
                <a:ea typeface="微软雅黑"/>
              </a:rPr>
              <a:t>改造编译流程</a:t>
            </a:r>
            <a:endParaRPr lang="en-US" altLang="zh-CN" sz="1200" dirty="0">
              <a:solidFill>
                <a:prstClr val="black"/>
              </a:solidFill>
              <a:latin typeface="微软雅黑"/>
              <a:ea typeface="微软雅黑"/>
            </a:endParaRPr>
          </a:p>
          <a:p>
            <a:pPr marL="342900" indent="-342900" algn="just" fontAlgn="base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Font typeface="Wingdings" panose="05000000000000000000" pitchFamily="2" charset="2"/>
              <a:buChar char="n"/>
            </a:pPr>
            <a:r>
              <a:rPr lang="zh-CN" altLang="en-US" sz="1200" dirty="0">
                <a:solidFill>
                  <a:prstClr val="black"/>
                </a:solidFill>
                <a:latin typeface="微软雅黑"/>
                <a:ea typeface="微软雅黑"/>
              </a:rPr>
              <a:t>改造内核的启动流程</a:t>
            </a:r>
            <a:endParaRPr lang="en-US" altLang="zh-CN" sz="1200" dirty="0">
              <a:solidFill>
                <a:prstClr val="black"/>
              </a:solidFill>
              <a:latin typeface="微软雅黑"/>
              <a:ea typeface="微软雅黑"/>
            </a:endParaRPr>
          </a:p>
          <a:p>
            <a:pPr marL="342900" indent="-342900" algn="just" fontAlgn="base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Font typeface="Wingdings" panose="05000000000000000000" pitchFamily="2" charset="2"/>
              <a:buChar char="n"/>
            </a:pPr>
            <a:r>
              <a:rPr lang="zh-CN" altLang="en-US" sz="1200" dirty="0">
                <a:solidFill>
                  <a:prstClr val="black"/>
                </a:solidFill>
                <a:latin typeface="微软雅黑"/>
                <a:ea typeface="微软雅黑"/>
              </a:rPr>
              <a:t>开发驱动程序</a:t>
            </a:r>
            <a:endParaRPr lang="en-US" altLang="zh-CN" sz="1200" dirty="0">
              <a:solidFill>
                <a:prstClr val="black"/>
              </a:solidFill>
              <a:latin typeface="微软雅黑"/>
              <a:ea typeface="微软雅黑"/>
            </a:endParaRPr>
          </a:p>
          <a:p>
            <a:pPr marL="342900" indent="-342900" algn="just" fontAlgn="base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Font typeface="Wingdings" panose="05000000000000000000" pitchFamily="2" charset="2"/>
              <a:buChar char="n"/>
            </a:pPr>
            <a:r>
              <a:rPr lang="zh-CN" altLang="en-US" sz="1200" dirty="0">
                <a:solidFill>
                  <a:prstClr val="black"/>
                </a:solidFill>
                <a:latin typeface="微软雅黑"/>
                <a:ea typeface="微软雅黑"/>
              </a:rPr>
              <a:t>移除</a:t>
            </a:r>
            <a:r>
              <a:rPr lang="en-US" altLang="zh-CN" sz="1200" dirty="0">
                <a:solidFill>
                  <a:prstClr val="black"/>
                </a:solidFill>
              </a:rPr>
              <a:t>HTIF </a:t>
            </a:r>
            <a:r>
              <a:rPr lang="zh-CN" altLang="en-US" sz="1200" dirty="0">
                <a:solidFill>
                  <a:prstClr val="black"/>
                </a:solidFill>
              </a:rPr>
              <a:t>依赖</a:t>
            </a:r>
            <a:r>
              <a:rPr lang="zh-CN" altLang="en-US" sz="1200" dirty="0">
                <a:solidFill>
                  <a:prstClr val="black"/>
                </a:solidFill>
                <a:latin typeface="微软雅黑"/>
                <a:ea typeface="微软雅黑"/>
              </a:rPr>
              <a:t> </a:t>
            </a:r>
            <a:r>
              <a:rPr lang="en-US" altLang="zh-CN" sz="1200" dirty="0">
                <a:solidFill>
                  <a:prstClr val="black"/>
                </a:solidFill>
                <a:latin typeface="微软雅黑"/>
                <a:ea typeface="微软雅黑"/>
              </a:rPr>
              <a:t>&amp; </a:t>
            </a:r>
            <a:r>
              <a:rPr lang="zh-CN" altLang="en-US" sz="1200" dirty="0">
                <a:solidFill>
                  <a:prstClr val="black"/>
                </a:solidFill>
                <a:latin typeface="微软雅黑"/>
                <a:ea typeface="微软雅黑"/>
              </a:rPr>
              <a:t>进行接口移植</a:t>
            </a:r>
            <a:endParaRPr lang="en-US" altLang="zh-CN" sz="1200" dirty="0">
              <a:solidFill>
                <a:prstClr val="black"/>
              </a:solidFill>
              <a:latin typeface="微软雅黑"/>
              <a:ea typeface="微软雅黑"/>
            </a:endParaRPr>
          </a:p>
          <a:p>
            <a:pPr marL="342900" indent="-342900" algn="just" fontAlgn="base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Font typeface="Wingdings" panose="05000000000000000000" pitchFamily="2" charset="2"/>
              <a:buChar char="n"/>
            </a:pPr>
            <a:r>
              <a:rPr lang="zh-CN" altLang="en-US" sz="1200" dirty="0">
                <a:solidFill>
                  <a:prstClr val="black"/>
                </a:solidFill>
              </a:rPr>
              <a:t>加载用户程序</a:t>
            </a:r>
            <a:endParaRPr lang="en-US" altLang="zh-CN" sz="1200" dirty="0">
              <a:solidFill>
                <a:prstClr val="black"/>
              </a:solidFill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40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351161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420326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dirty="0">
                <a:solidFill>
                  <a:prstClr val="black"/>
                </a:solidFill>
              </a:rPr>
              <a:t>代码精简紧凑，便于操作系统初学者学习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194982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7A2CCA-E5D5-4859-8035-B358016F08F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179943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它需要同时部署</a:t>
            </a:r>
            <a:r>
              <a:rPr lang="en-US" altLang="zh-CN" dirty="0"/>
              <a:t>PKE</a:t>
            </a:r>
            <a:r>
              <a:rPr lang="zh-CN" altLang="en-US" dirty="0"/>
              <a:t>和</a:t>
            </a:r>
            <a:r>
              <a:rPr lang="en-US" altLang="zh-CN" dirty="0"/>
              <a:t>Linux</a:t>
            </a:r>
            <a:br>
              <a:rPr lang="en-US" altLang="zh-CN" dirty="0"/>
            </a:br>
            <a:r>
              <a:rPr lang="zh-CN" altLang="en-US" dirty="0"/>
              <a:t>还需要部署</a:t>
            </a:r>
            <a:r>
              <a:rPr lang="en-US" altLang="zh-CN" dirty="0"/>
              <a:t>RISC-V</a:t>
            </a:r>
            <a:r>
              <a:rPr lang="zh-CN" altLang="en-US" dirty="0"/>
              <a:t>软核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7A2CCA-E5D5-4859-8035-B358016F08F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910768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去掉外设会更便宜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7A2CCA-E5D5-4859-8035-B358016F08F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919500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5-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6352" y="0"/>
            <a:ext cx="12198351" cy="5024521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967B1D1D-6BBC-4ED8-9FCC-DC0FA0BC2B89}"/>
              </a:ext>
            </a:extLst>
          </p:cNvPr>
          <p:cNvSpPr/>
          <p:nvPr userDrawn="1"/>
        </p:nvSpPr>
        <p:spPr>
          <a:xfrm>
            <a:off x="-6351" y="0"/>
            <a:ext cx="12198349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0"/>
                </a:schemeClr>
              </a:gs>
              <a:gs pos="66000">
                <a:schemeClr val="accent1">
                  <a:lumMod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15F45701-0E09-42AA-8D39-D350E0628036}"/>
              </a:ext>
            </a:extLst>
          </p:cNvPr>
          <p:cNvCxnSpPr>
            <a:cxnSpLocks/>
          </p:cNvCxnSpPr>
          <p:nvPr userDrawn="1"/>
        </p:nvCxnSpPr>
        <p:spPr>
          <a:xfrm>
            <a:off x="660400" y="4550546"/>
            <a:ext cx="10858500" cy="0"/>
          </a:xfrm>
          <a:prstGeom prst="line">
            <a:avLst/>
          </a:prstGeom>
          <a:ln w="9525" cmpd="sng">
            <a:gradFill>
              <a:gsLst>
                <a:gs pos="50000">
                  <a:srgbClr val="F3F8FF">
                    <a:alpha val="77000"/>
                  </a:srgbClr>
                </a:gs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>
            <a:extLst>
              <a:ext uri="{FF2B5EF4-FFF2-40B4-BE49-F238E27FC236}">
                <a16:creationId xmlns:a16="http://schemas.microsoft.com/office/drawing/2014/main" id="{F81FFCCD-913C-4418-B3A0-9DE71494BB9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23405" y="2402693"/>
            <a:ext cx="4785100" cy="477494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BDB3C714-2045-4E13-8CB2-88E2204DFF3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610" b="12305"/>
          <a:stretch/>
        </p:blipFill>
        <p:spPr>
          <a:xfrm>
            <a:off x="14873" y="5340546"/>
            <a:ext cx="6018099" cy="1518363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3D317F47-628C-44F6-87C6-7CCB3BA560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610" b="12305"/>
          <a:stretch/>
        </p:blipFill>
        <p:spPr>
          <a:xfrm flipH="1">
            <a:off x="6154789" y="5340546"/>
            <a:ext cx="6018099" cy="1518363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18002" y="2568943"/>
            <a:ext cx="2143294" cy="599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087136"/>
      </p:ext>
    </p:extLst>
  </p:cSld>
  <p:clrMapOvr>
    <a:masterClrMapping/>
  </p:clrMapOvr>
  <p:transition spd="med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3-一段一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任意多边形: 形状 77">
            <a:extLst>
              <a:ext uri="{FF2B5EF4-FFF2-40B4-BE49-F238E27FC236}">
                <a16:creationId xmlns:a16="http://schemas.microsoft.com/office/drawing/2014/main" id="{234BC7E1-028A-4463-99ED-1994A3ADEC14}"/>
              </a:ext>
            </a:extLst>
          </p:cNvPr>
          <p:cNvSpPr/>
          <p:nvPr userDrawn="1"/>
        </p:nvSpPr>
        <p:spPr>
          <a:xfrm>
            <a:off x="10114068" y="210207"/>
            <a:ext cx="2789025" cy="573228"/>
          </a:xfrm>
          <a:custGeom>
            <a:avLst/>
            <a:gdLst>
              <a:gd name="connsiteX0" fmla="*/ 83399 w 1678507"/>
              <a:gd name="connsiteY0" fmla="*/ 0 h 573228"/>
              <a:gd name="connsiteX1" fmla="*/ 1678507 w 1678507"/>
              <a:gd name="connsiteY1" fmla="*/ 0 h 573228"/>
              <a:gd name="connsiteX2" fmla="*/ 1678507 w 1678507"/>
              <a:gd name="connsiteY2" fmla="*/ 573228 h 573228"/>
              <a:gd name="connsiteX3" fmla="*/ 0 w 1678507"/>
              <a:gd name="connsiteY3" fmla="*/ 573228 h 573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8507" h="573228">
                <a:moveTo>
                  <a:pt x="83399" y="0"/>
                </a:moveTo>
                <a:lnTo>
                  <a:pt x="1678507" y="0"/>
                </a:lnTo>
                <a:lnTo>
                  <a:pt x="1678507" y="573228"/>
                </a:lnTo>
                <a:lnTo>
                  <a:pt x="0" y="57322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120000"/>
              </a:lnSpc>
            </a:pP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71" name="文本框 70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98" name="图片 9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77475" y="241566"/>
            <a:ext cx="1819275" cy="509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900840"/>
      </p:ext>
    </p:extLst>
  </p:cSld>
  <p:clrMapOvr>
    <a:masterClrMapping/>
  </p:clrMapOvr>
  <p:transition spd="med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４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 userDrawn="1"/>
        </p:nvCxnSpPr>
        <p:spPr>
          <a:xfrm>
            <a:off x="1366474" y="863157"/>
            <a:ext cx="10502238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>
            <a:extLst>
              <a:ext uri="{FF2B5EF4-FFF2-40B4-BE49-F238E27FC236}">
                <a16:creationId xmlns:a16="http://schemas.microsoft.com/office/drawing/2014/main" id="{6833366C-F485-4B9F-89F5-27A807162B12}"/>
              </a:ext>
            </a:extLst>
          </p:cNvPr>
          <p:cNvSpPr/>
          <p:nvPr userDrawn="1"/>
        </p:nvSpPr>
        <p:spPr>
          <a:xfrm>
            <a:off x="11155416" y="6188075"/>
            <a:ext cx="713296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0D966C-9DD4-4144-A316-29077EB905B4}"/>
              </a:ext>
            </a:extLst>
          </p:cNvPr>
          <p:cNvSpPr/>
          <p:nvPr userDrawn="1"/>
        </p:nvSpPr>
        <p:spPr>
          <a:xfrm>
            <a:off x="318632" y="0"/>
            <a:ext cx="1048735" cy="873125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sp>
        <p:nvSpPr>
          <p:cNvPr id="12" name="标题 11"/>
          <p:cNvSpPr>
            <a:spLocks noGrp="1"/>
          </p:cNvSpPr>
          <p:nvPr>
            <p:ph type="title"/>
          </p:nvPr>
        </p:nvSpPr>
        <p:spPr>
          <a:xfrm>
            <a:off x="1368806" y="344317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833366C-F485-4B9F-89F5-27A807162B12}"/>
              </a:ext>
            </a:extLst>
          </p:cNvPr>
          <p:cNvSpPr/>
          <p:nvPr userDrawn="1"/>
        </p:nvSpPr>
        <p:spPr>
          <a:xfrm>
            <a:off x="318631" y="6188075"/>
            <a:ext cx="10844339" cy="66992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6632" y="6351003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58" name="直接连接符 57"/>
          <p:cNvCxnSpPr/>
          <p:nvPr userDrawn="1"/>
        </p:nvCxnSpPr>
        <p:spPr>
          <a:xfrm>
            <a:off x="11155416" y="6188075"/>
            <a:ext cx="0" cy="66558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图片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0101715" y="214313"/>
            <a:ext cx="1864408" cy="690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" name="图片 1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9575" y="6269038"/>
            <a:ext cx="1817688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96425802"/>
      </p:ext>
    </p:extLst>
  </p:cSld>
  <p:clrMapOvr>
    <a:masterClrMapping/>
  </p:clrMapOvr>
  <p:transition spd="med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４-一段一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 userDrawn="1"/>
        </p:nvCxnSpPr>
        <p:spPr>
          <a:xfrm>
            <a:off x="10185149" y="863157"/>
            <a:ext cx="1683563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>
            <a:extLst>
              <a:ext uri="{FF2B5EF4-FFF2-40B4-BE49-F238E27FC236}">
                <a16:creationId xmlns:a16="http://schemas.microsoft.com/office/drawing/2014/main" id="{6833366C-F485-4B9F-89F5-27A807162B12}"/>
              </a:ext>
            </a:extLst>
          </p:cNvPr>
          <p:cNvSpPr/>
          <p:nvPr userDrawn="1"/>
        </p:nvSpPr>
        <p:spPr>
          <a:xfrm>
            <a:off x="11155416" y="6188075"/>
            <a:ext cx="713296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58" name="直接连接符 57"/>
          <p:cNvCxnSpPr/>
          <p:nvPr userDrawn="1"/>
        </p:nvCxnSpPr>
        <p:spPr>
          <a:xfrm>
            <a:off x="11155416" y="6188075"/>
            <a:ext cx="0" cy="66558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图片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0101715" y="214313"/>
            <a:ext cx="1864408" cy="690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32507953"/>
      </p:ext>
    </p:extLst>
  </p:cSld>
  <p:clrMapOvr>
    <a:masterClrMapping/>
  </p:clrMapOvr>
  <p:transition spd="med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5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/>
          </p:nvPr>
        </p:nvSpPr>
        <p:spPr>
          <a:xfrm>
            <a:off x="749863" y="249067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57" name="图片 5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33"/>
          <a:stretch/>
        </p:blipFill>
        <p:spPr>
          <a:xfrm>
            <a:off x="11282579" y="252089"/>
            <a:ext cx="432990" cy="432990"/>
          </a:xfrm>
          <a:prstGeom prst="rect">
            <a:avLst/>
          </a:prstGeom>
        </p:spPr>
      </p:pic>
      <p:cxnSp>
        <p:nvCxnSpPr>
          <p:cNvPr id="87" name="直接连接符 86">
            <a:extLst>
              <a:ext uri="{FF2B5EF4-FFF2-40B4-BE49-F238E27FC236}">
                <a16:creationId xmlns:a16="http://schemas.microsoft.com/office/drawing/2014/main" id="{1375EC85-F9E6-44D2-9F15-53B5B6F75476}"/>
              </a:ext>
            </a:extLst>
          </p:cNvPr>
          <p:cNvCxnSpPr>
            <a:cxnSpLocks/>
          </p:cNvCxnSpPr>
          <p:nvPr userDrawn="1"/>
        </p:nvCxnSpPr>
        <p:spPr>
          <a:xfrm>
            <a:off x="442913" y="821731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接连接符 89">
            <a:extLst>
              <a:ext uri="{FF2B5EF4-FFF2-40B4-BE49-F238E27FC236}">
                <a16:creationId xmlns:a16="http://schemas.microsoft.com/office/drawing/2014/main" id="{70DEE229-ACC1-4297-A1E3-DEA16F9B9C28}"/>
              </a:ext>
            </a:extLst>
          </p:cNvPr>
          <p:cNvCxnSpPr>
            <a:cxnSpLocks/>
          </p:cNvCxnSpPr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 userDrawn="1"/>
        </p:nvGrpSpPr>
        <p:grpSpPr>
          <a:xfrm>
            <a:off x="-511603" y="253621"/>
            <a:ext cx="1221064" cy="438825"/>
            <a:chOff x="-529708" y="381991"/>
            <a:chExt cx="1221064" cy="438825"/>
          </a:xfrm>
        </p:grpSpPr>
        <p:sp>
          <p:nvSpPr>
            <p:cNvPr id="58" name="梯形 57">
              <a:extLst>
                <a:ext uri="{FF2B5EF4-FFF2-40B4-BE49-F238E27FC236}">
                  <a16:creationId xmlns:a16="http://schemas.microsoft.com/office/drawing/2014/main" id="{5065A524-15E6-4769-B9ED-7868E19ADB1E}"/>
                </a:ext>
              </a:extLst>
            </p:cNvPr>
            <p:cNvSpPr/>
            <p:nvPr userDrawn="1"/>
          </p:nvSpPr>
          <p:spPr>
            <a:xfrm rot="16200000">
              <a:off x="-107121" y="-40596"/>
              <a:ext cx="375890" cy="1221064"/>
            </a:xfrm>
            <a:prstGeom prst="trapezoid">
              <a:avLst>
                <a:gd name="adj" fmla="val 7230"/>
              </a:avLst>
            </a:prstGeom>
            <a:gradFill>
              <a:gsLst>
                <a:gs pos="100000">
                  <a:schemeClr val="accent1"/>
                </a:gs>
                <a:gs pos="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梯形 58">
              <a:extLst>
                <a:ext uri="{FF2B5EF4-FFF2-40B4-BE49-F238E27FC236}">
                  <a16:creationId xmlns:a16="http://schemas.microsoft.com/office/drawing/2014/main" id="{AC403C93-604F-4B72-B919-463ACA49C29B}"/>
                </a:ext>
              </a:extLst>
            </p:cNvPr>
            <p:cNvSpPr/>
            <p:nvPr userDrawn="1"/>
          </p:nvSpPr>
          <p:spPr>
            <a:xfrm rot="16200000">
              <a:off x="-79397" y="146495"/>
              <a:ext cx="267255" cy="1058332"/>
            </a:xfrm>
            <a:prstGeom prst="trapezoid">
              <a:avLst>
                <a:gd name="adj" fmla="val 723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梯形 59">
              <a:extLst>
                <a:ext uri="{FF2B5EF4-FFF2-40B4-BE49-F238E27FC236}">
                  <a16:creationId xmlns:a16="http://schemas.microsoft.com/office/drawing/2014/main" id="{AC403C93-604F-4B72-B919-463ACA49C29B}"/>
                </a:ext>
              </a:extLst>
            </p:cNvPr>
            <p:cNvSpPr/>
            <p:nvPr userDrawn="1"/>
          </p:nvSpPr>
          <p:spPr>
            <a:xfrm rot="16200000">
              <a:off x="-95133" y="158023"/>
              <a:ext cx="267255" cy="1058332"/>
            </a:xfrm>
            <a:prstGeom prst="trapezoid">
              <a:avLst>
                <a:gd name="adj" fmla="val 7230"/>
              </a:avLst>
            </a:prstGeom>
            <a:gradFill flip="none" rotWithShape="1">
              <a:gsLst>
                <a:gs pos="100000">
                  <a:schemeClr val="accent4"/>
                </a:gs>
                <a:gs pos="0">
                  <a:schemeClr val="accent4"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1" name="组合 60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accent3"/>
          </a:solidFill>
        </p:grpSpPr>
        <p:grpSp>
          <p:nvGrpSpPr>
            <p:cNvPr id="62" name="组合 61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77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8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79" name="组合 78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84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5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80" name="组合 79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81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2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3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63" name="组合 62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64" name="组合 63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75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6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65" name="组合 64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73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4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66" name="组合 65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70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1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2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67" name="组合 66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68" name="Freeform 11">
                  <a:extLst>
                    <a:ext uri="{FF2B5EF4-FFF2-40B4-BE49-F238E27FC236}">
                      <a16:creationId xmlns:a16="http://schemas.microsoft.com/office/drawing/2014/main" id="{9E7CBDC3-9BA0-4307-8967-3267E5966ED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9" name="Freeform 12">
                  <a:extLst>
                    <a:ext uri="{FF2B5EF4-FFF2-40B4-BE49-F238E27FC236}">
                      <a16:creationId xmlns:a16="http://schemas.microsoft.com/office/drawing/2014/main" id="{D88D9717-3185-4A77-8E18-2A8659D441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4106929787"/>
      </p:ext>
    </p:extLst>
  </p:cSld>
  <p:clrMapOvr>
    <a:masterClrMapping/>
  </p:clrMapOvr>
  <p:transition spd="med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5-一段一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文本框 60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86" name="图片 8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33"/>
          <a:stretch/>
        </p:blipFill>
        <p:spPr>
          <a:xfrm>
            <a:off x="11282579" y="252089"/>
            <a:ext cx="432990" cy="43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389557"/>
      </p:ext>
    </p:extLst>
  </p:cSld>
  <p:clrMapOvr>
    <a:masterClrMapping/>
  </p:clrMapOvr>
  <p:transition spd="med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6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矩形 46"/>
          <p:cNvSpPr/>
          <p:nvPr userDrawn="1"/>
        </p:nvSpPr>
        <p:spPr>
          <a:xfrm>
            <a:off x="442912" y="-82551"/>
            <a:ext cx="11306175" cy="90870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 userDrawn="1"/>
        </p:nvSpPr>
        <p:spPr>
          <a:xfrm>
            <a:off x="442913" y="0"/>
            <a:ext cx="11306175" cy="826158"/>
          </a:xfrm>
          <a:prstGeom prst="rect">
            <a:avLst/>
          </a:prstGeom>
          <a:solidFill>
            <a:schemeClr val="accent3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标题 11"/>
          <p:cNvSpPr>
            <a:spLocks noGrp="1"/>
          </p:cNvSpPr>
          <p:nvPr>
            <p:ph type="title"/>
          </p:nvPr>
        </p:nvSpPr>
        <p:spPr>
          <a:xfrm>
            <a:off x="1173494" y="249067"/>
            <a:ext cx="8048203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sp>
        <p:nvSpPr>
          <p:cNvPr id="7" name="文本框 6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70DEE229-ACC1-4297-A1E3-DEA16F9B9C28}"/>
              </a:ext>
            </a:extLst>
          </p:cNvPr>
          <p:cNvCxnSpPr>
            <a:cxnSpLocks/>
          </p:cNvCxnSpPr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图片 4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90168" y="252089"/>
            <a:ext cx="1969223" cy="432990"/>
          </a:xfrm>
          <a:prstGeom prst="rect">
            <a:avLst/>
          </a:prstGeom>
        </p:spPr>
      </p:pic>
      <p:grpSp>
        <p:nvGrpSpPr>
          <p:cNvPr id="46" name="组合 45"/>
          <p:cNvGrpSpPr/>
          <p:nvPr userDrawn="1"/>
        </p:nvGrpSpPr>
        <p:grpSpPr>
          <a:xfrm>
            <a:off x="637534" y="199773"/>
            <a:ext cx="463263" cy="481001"/>
            <a:chOff x="598941" y="128599"/>
            <a:chExt cx="463263" cy="481001"/>
          </a:xfrm>
        </p:grpSpPr>
        <p:sp>
          <p:nvSpPr>
            <p:cNvPr id="45" name="矩形 44"/>
            <p:cNvSpPr/>
            <p:nvPr userDrawn="1"/>
          </p:nvSpPr>
          <p:spPr>
            <a:xfrm>
              <a:off x="701671" y="249067"/>
              <a:ext cx="360533" cy="36053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矩形 43"/>
            <p:cNvSpPr/>
            <p:nvPr userDrawn="1"/>
          </p:nvSpPr>
          <p:spPr>
            <a:xfrm>
              <a:off x="701671" y="247801"/>
              <a:ext cx="275115" cy="2565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 userDrawn="1"/>
          </p:nvSpPr>
          <p:spPr>
            <a:xfrm>
              <a:off x="598941" y="128599"/>
              <a:ext cx="360533" cy="36053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6" name="组合 35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accent3"/>
          </a:solidFill>
        </p:grpSpPr>
        <p:grpSp>
          <p:nvGrpSpPr>
            <p:cNvPr id="37" name="组合 36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60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1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62" name="组合 61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67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8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63" name="组合 62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64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5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6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9" name="组合 38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40" name="组合 39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58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9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8" name="组合 47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56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7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9" name="组合 48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53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4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5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0" name="组合 49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51" name="Freeform 11">
                  <a:extLst>
                    <a:ext uri="{FF2B5EF4-FFF2-40B4-BE49-F238E27FC236}">
                      <a16:creationId xmlns:a16="http://schemas.microsoft.com/office/drawing/2014/main" id="{9E7CBDC3-9BA0-4307-8967-3267E5966ED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2" name="Freeform 12">
                  <a:extLst>
                    <a:ext uri="{FF2B5EF4-FFF2-40B4-BE49-F238E27FC236}">
                      <a16:creationId xmlns:a16="http://schemas.microsoft.com/office/drawing/2014/main" id="{D88D9717-3185-4A77-8E18-2A8659D441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654938260"/>
      </p:ext>
    </p:extLst>
  </p:cSld>
  <p:clrMapOvr>
    <a:masterClrMapping/>
  </p:clrMapOvr>
  <p:transition spd="med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6-一段一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sp>
        <p:nvSpPr>
          <p:cNvPr id="35" name="矩形 34"/>
          <p:cNvSpPr/>
          <p:nvPr userDrawn="1"/>
        </p:nvSpPr>
        <p:spPr>
          <a:xfrm>
            <a:off x="9402184" y="-82800"/>
            <a:ext cx="2346903" cy="9072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/>
          <p:cNvSpPr/>
          <p:nvPr userDrawn="1"/>
        </p:nvSpPr>
        <p:spPr>
          <a:xfrm>
            <a:off x="9402184" y="0"/>
            <a:ext cx="2346904" cy="826158"/>
          </a:xfrm>
          <a:prstGeom prst="rect">
            <a:avLst/>
          </a:prstGeom>
          <a:solidFill>
            <a:schemeClr val="accent3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9" name="图片 3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90168" y="252089"/>
            <a:ext cx="1969223" cy="43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61216"/>
      </p:ext>
    </p:extLst>
  </p:cSld>
  <p:clrMapOvr>
    <a:masterClrMapping/>
  </p:clrMapOvr>
  <p:transition spd="med"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7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平行四边形 1"/>
          <p:cNvSpPr/>
          <p:nvPr userDrawn="1"/>
        </p:nvSpPr>
        <p:spPr>
          <a:xfrm>
            <a:off x="658714" y="482300"/>
            <a:ext cx="748201" cy="484094"/>
          </a:xfrm>
          <a:prstGeom prst="parallelogram">
            <a:avLst>
              <a:gd name="adj" fmla="val 71667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矩形 46"/>
          <p:cNvSpPr/>
          <p:nvPr userDrawn="1"/>
        </p:nvSpPr>
        <p:spPr>
          <a:xfrm>
            <a:off x="442912" y="-82800"/>
            <a:ext cx="11306175" cy="846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 userDrawn="1"/>
        </p:nvSpPr>
        <p:spPr>
          <a:xfrm>
            <a:off x="442913" y="0"/>
            <a:ext cx="11306175" cy="762658"/>
          </a:xfrm>
          <a:prstGeom prst="rect">
            <a:avLst/>
          </a:prstGeom>
          <a:solidFill>
            <a:schemeClr val="accent3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标题 11"/>
          <p:cNvSpPr>
            <a:spLocks noGrp="1"/>
          </p:cNvSpPr>
          <p:nvPr>
            <p:ph type="title"/>
          </p:nvPr>
        </p:nvSpPr>
        <p:spPr>
          <a:xfrm>
            <a:off x="1173494" y="185567"/>
            <a:ext cx="8048203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sp>
        <p:nvSpPr>
          <p:cNvPr id="7" name="文本框 6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70DEE229-ACC1-4297-A1E3-DEA16F9B9C28}"/>
              </a:ext>
            </a:extLst>
          </p:cNvPr>
          <p:cNvCxnSpPr>
            <a:cxnSpLocks/>
          </p:cNvCxnSpPr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图片 4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90168" y="188589"/>
            <a:ext cx="1969223" cy="432990"/>
          </a:xfrm>
          <a:prstGeom prst="rect">
            <a:avLst/>
          </a:prstGeom>
        </p:spPr>
      </p:pic>
      <p:sp>
        <p:nvSpPr>
          <p:cNvPr id="43" name="矩形 42"/>
          <p:cNvSpPr/>
          <p:nvPr userDrawn="1"/>
        </p:nvSpPr>
        <p:spPr>
          <a:xfrm>
            <a:off x="648385" y="0"/>
            <a:ext cx="413819" cy="966395"/>
          </a:xfrm>
          <a:prstGeom prst="rect">
            <a:avLst/>
          </a:prstGeom>
          <a:ln>
            <a:noFill/>
          </a:ln>
          <a:effectLst>
            <a:outerShdw blurRad="127000" dist="25400" dir="5400000" sx="102000" sy="102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4" name="组合 33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accent3"/>
          </a:solidFill>
        </p:grpSpPr>
        <p:grpSp>
          <p:nvGrpSpPr>
            <p:cNvPr id="35" name="组合 34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55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6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57" name="组合 56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62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3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8" name="组合 57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59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0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1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6" name="组合 35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37" name="组合 36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53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4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9" name="组合 38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51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2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0" name="组合 39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48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9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0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4" name="组合 43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45" name="Freeform 11">
                  <a:extLst>
                    <a:ext uri="{FF2B5EF4-FFF2-40B4-BE49-F238E27FC236}">
                      <a16:creationId xmlns:a16="http://schemas.microsoft.com/office/drawing/2014/main" id="{9E7CBDC3-9BA0-4307-8967-3267E5966ED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6" name="Freeform 12">
                  <a:extLst>
                    <a:ext uri="{FF2B5EF4-FFF2-40B4-BE49-F238E27FC236}">
                      <a16:creationId xmlns:a16="http://schemas.microsoft.com/office/drawing/2014/main" id="{D88D9717-3185-4A77-8E18-2A8659D441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497749453"/>
      </p:ext>
    </p:extLst>
  </p:cSld>
  <p:clrMapOvr>
    <a:masterClrMapping/>
  </p:clrMapOvr>
  <p:transition spd="med"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7-一段一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33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 userDrawn="1"/>
        </p:nvSpPr>
        <p:spPr>
          <a:xfrm>
            <a:off x="9385300" y="-82550"/>
            <a:ext cx="2363787" cy="84520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9385300" y="0"/>
            <a:ext cx="2363788" cy="762658"/>
          </a:xfrm>
          <a:prstGeom prst="rect">
            <a:avLst/>
          </a:prstGeom>
          <a:solidFill>
            <a:schemeClr val="accent3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90168" y="188589"/>
            <a:ext cx="1969223" cy="43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019557"/>
      </p:ext>
    </p:extLst>
  </p:cSld>
  <p:clrMapOvr>
    <a:masterClrMapping/>
  </p:clrMapOvr>
  <p:transition spd="med"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8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6833366C-F485-4B9F-89F5-27A807162B12}"/>
              </a:ext>
            </a:extLst>
          </p:cNvPr>
          <p:cNvSpPr/>
          <p:nvPr userDrawn="1"/>
        </p:nvSpPr>
        <p:spPr>
          <a:xfrm>
            <a:off x="318632" y="6188075"/>
            <a:ext cx="11550080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127000" dist="38100" dir="16200000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10D966C-9DD4-4144-A316-29077EB905B4}"/>
              </a:ext>
            </a:extLst>
          </p:cNvPr>
          <p:cNvSpPr/>
          <p:nvPr userDrawn="1"/>
        </p:nvSpPr>
        <p:spPr>
          <a:xfrm>
            <a:off x="318632" y="0"/>
            <a:ext cx="11550080" cy="87312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>
            <a:outerShdw blurRad="127000" dist="381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9" name="标题 11"/>
          <p:cNvSpPr>
            <a:spLocks noGrp="1"/>
          </p:cNvSpPr>
          <p:nvPr>
            <p:ph type="title"/>
          </p:nvPr>
        </p:nvSpPr>
        <p:spPr>
          <a:xfrm>
            <a:off x="541539" y="247495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sp>
        <p:nvSpPr>
          <p:cNvPr id="11" name="文本框 10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40" name="图片 3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64050" y="131404"/>
            <a:ext cx="2243119" cy="627854"/>
          </a:xfrm>
          <a:prstGeom prst="rect">
            <a:avLst/>
          </a:prstGeom>
        </p:spPr>
      </p:pic>
      <p:grpSp>
        <p:nvGrpSpPr>
          <p:cNvPr id="37" name="组合 36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bg1"/>
          </a:solidFill>
        </p:grpSpPr>
        <p:grpSp>
          <p:nvGrpSpPr>
            <p:cNvPr id="38" name="组合 37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54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5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56" name="组合 55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61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2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7" name="组合 56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58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9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0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9" name="组合 38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41" name="组合 40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52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3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2" name="组合 41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50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1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3" name="组合 42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47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8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9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4" name="组合 43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45" name="Freeform 11">
                  <a:extLst>
                    <a:ext uri="{FF2B5EF4-FFF2-40B4-BE49-F238E27FC236}">
                      <a16:creationId xmlns:a16="http://schemas.microsoft.com/office/drawing/2014/main" id="{9E7CBDC3-9BA0-4307-8967-3267E5966ED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6" name="Freeform 12">
                  <a:extLst>
                    <a:ext uri="{FF2B5EF4-FFF2-40B4-BE49-F238E27FC236}">
                      <a16:creationId xmlns:a16="http://schemas.microsoft.com/office/drawing/2014/main" id="{D88D9717-3185-4A77-8E18-2A8659D441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4196408598"/>
      </p:ext>
    </p:extLst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5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5902493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967B1D1D-6BBC-4ED8-9FCC-DC0FA0BC2B89}"/>
              </a:ext>
            </a:extLst>
          </p:cNvPr>
          <p:cNvSpPr/>
          <p:nvPr userDrawn="1"/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bg1">
                  <a:alpha val="30000"/>
                </a:schemeClr>
              </a:gs>
              <a:gs pos="60000">
                <a:schemeClr val="accent1">
                  <a:lumMod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15F45701-0E09-42AA-8D39-D350E0628036}"/>
              </a:ext>
            </a:extLst>
          </p:cNvPr>
          <p:cNvCxnSpPr>
            <a:cxnSpLocks/>
          </p:cNvCxnSpPr>
          <p:nvPr userDrawn="1"/>
        </p:nvCxnSpPr>
        <p:spPr>
          <a:xfrm>
            <a:off x="660400" y="4626145"/>
            <a:ext cx="10858500" cy="0"/>
          </a:xfrm>
          <a:prstGeom prst="line">
            <a:avLst/>
          </a:prstGeom>
          <a:ln w="9525" cmpd="sng">
            <a:gradFill>
              <a:gsLst>
                <a:gs pos="50000">
                  <a:srgbClr val="F3F8FF">
                    <a:alpha val="77000"/>
                  </a:srgbClr>
                </a:gs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图片 13">
            <a:extLst>
              <a:ext uri="{FF2B5EF4-FFF2-40B4-BE49-F238E27FC236}">
                <a16:creationId xmlns:a16="http://schemas.microsoft.com/office/drawing/2014/main" id="{F37F3A85-2261-46EC-A02C-83B9F454765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610" b="12305"/>
          <a:stretch/>
        </p:blipFill>
        <p:spPr>
          <a:xfrm flipV="1">
            <a:off x="14873" y="-15231"/>
            <a:ext cx="6018099" cy="1518363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5E77D16F-33CA-4E01-9DC4-2CB84AE10EF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610" b="12305"/>
          <a:stretch/>
        </p:blipFill>
        <p:spPr>
          <a:xfrm flipH="1" flipV="1">
            <a:off x="6154789" y="-15231"/>
            <a:ext cx="6018099" cy="1518363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18002" y="2577573"/>
            <a:ext cx="2143294" cy="599913"/>
          </a:xfrm>
          <a:prstGeom prst="rect">
            <a:avLst/>
          </a:prstGeom>
        </p:spPr>
      </p:pic>
      <p:grpSp>
        <p:nvGrpSpPr>
          <p:cNvPr id="66" name="组合 65"/>
          <p:cNvGrpSpPr/>
          <p:nvPr userDrawn="1"/>
        </p:nvGrpSpPr>
        <p:grpSpPr>
          <a:xfrm>
            <a:off x="3040886" y="5672444"/>
            <a:ext cx="6136452" cy="754729"/>
            <a:chOff x="671368" y="6061309"/>
            <a:chExt cx="2479573" cy="304965"/>
          </a:xfrm>
          <a:gradFill>
            <a:gsLst>
              <a:gs pos="0">
                <a:schemeClr val="accent1">
                  <a:lumMod val="5000"/>
                  <a:lumOff val="95000"/>
                  <a:alpha val="4000"/>
                </a:schemeClr>
              </a:gs>
              <a:gs pos="100000">
                <a:schemeClr val="bg1">
                  <a:alpha val="12000"/>
                </a:schemeClr>
              </a:gs>
            </a:gsLst>
            <a:lin ang="16200000" scaled="0"/>
          </a:gradFill>
        </p:grpSpPr>
        <p:grpSp>
          <p:nvGrpSpPr>
            <p:cNvPr id="67" name="组合 66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82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83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20306" y="1264461"/>
                <a:ext cx="331665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grpSp>
            <p:nvGrpSpPr>
              <p:cNvPr id="84" name="组合 83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89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90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85" name="组合 84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86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7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8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  <p:grpSp>
          <p:nvGrpSpPr>
            <p:cNvPr id="68" name="组合 67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69" name="组合 68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80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1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70" name="组合 69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78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9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71" name="组合 70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75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6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7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72" name="组合 71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73" name="Freeform 11">
                  <a:extLst>
                    <a:ext uri="{FF2B5EF4-FFF2-40B4-BE49-F238E27FC236}">
                      <a16:creationId xmlns:a16="http://schemas.microsoft.com/office/drawing/2014/main" id="{9E7CBDC3-9BA0-4307-8967-3267E5966ED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4" name="Freeform 12">
                  <a:extLst>
                    <a:ext uri="{FF2B5EF4-FFF2-40B4-BE49-F238E27FC236}">
                      <a16:creationId xmlns:a16="http://schemas.microsoft.com/office/drawing/2014/main" id="{D88D9717-3185-4A77-8E18-2A8659D441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41821237"/>
      </p:ext>
    </p:extLst>
  </p:cSld>
  <p:clrMapOvr>
    <a:masterClrMapping/>
  </p:clrMapOvr>
  <p:transition spd="med"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8-一段一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6833366C-F485-4B9F-89F5-27A807162B12}"/>
              </a:ext>
            </a:extLst>
          </p:cNvPr>
          <p:cNvSpPr/>
          <p:nvPr userDrawn="1"/>
        </p:nvSpPr>
        <p:spPr>
          <a:xfrm>
            <a:off x="11144922" y="6188075"/>
            <a:ext cx="723790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127000" dist="38100" dir="16200000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10D966C-9DD4-4144-A316-29077EB905B4}"/>
              </a:ext>
            </a:extLst>
          </p:cNvPr>
          <p:cNvSpPr/>
          <p:nvPr userDrawn="1"/>
        </p:nvSpPr>
        <p:spPr>
          <a:xfrm>
            <a:off x="9488246" y="0"/>
            <a:ext cx="2380466" cy="87312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>
            <a:outerShdw blurRad="127000" dist="381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40" name="图片 3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64050" y="131404"/>
            <a:ext cx="2243119" cy="627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551899"/>
      </p:ext>
    </p:extLst>
  </p:cSld>
  <p:clrMapOvr>
    <a:masterClrMapping/>
  </p:clrMapOvr>
  <p:transition spd="med"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79374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样式2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1C37BF7-CAE8-4F93-8BE5-229FC17201DA}"/>
              </a:ext>
            </a:extLst>
          </p:cNvPr>
          <p:cNvSpPr/>
          <p:nvPr userDrawn="1"/>
        </p:nvSpPr>
        <p:spPr>
          <a:xfrm>
            <a:off x="0" y="2289050"/>
            <a:ext cx="12192001" cy="19685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5558" b="38705"/>
          <a:stretch/>
        </p:blipFill>
        <p:spPr>
          <a:xfrm>
            <a:off x="1" y="0"/>
            <a:ext cx="12192000" cy="2290219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41C37BF7-CAE8-4F93-8BE5-229FC17201DA}"/>
              </a:ext>
            </a:extLst>
          </p:cNvPr>
          <p:cNvSpPr/>
          <p:nvPr userDrawn="1"/>
        </p:nvSpPr>
        <p:spPr>
          <a:xfrm>
            <a:off x="-1" y="-7884"/>
            <a:ext cx="12192001" cy="2298103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24353" y="841210"/>
            <a:ext cx="2143294" cy="599913"/>
          </a:xfrm>
          <a:prstGeom prst="rect">
            <a:avLst/>
          </a:prstGeom>
        </p:spPr>
      </p:pic>
      <p:cxnSp>
        <p:nvCxnSpPr>
          <p:cNvPr id="4" name="直接连接符 3"/>
          <p:cNvCxnSpPr/>
          <p:nvPr userDrawn="1"/>
        </p:nvCxnSpPr>
        <p:spPr>
          <a:xfrm>
            <a:off x="-81481" y="2289050"/>
            <a:ext cx="12339873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423512"/>
      </p:ext>
    </p:extLst>
  </p:cSld>
  <p:clrMapOvr>
    <a:masterClrMapping/>
  </p:clrMapOvr>
  <p:transition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页样式1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 userDrawn="1"/>
        </p:nvCxnSpPr>
        <p:spPr>
          <a:xfrm>
            <a:off x="1550089" y="863157"/>
            <a:ext cx="10318623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>
            <a:extLst>
              <a:ext uri="{FF2B5EF4-FFF2-40B4-BE49-F238E27FC236}">
                <a16:creationId xmlns:a16="http://schemas.microsoft.com/office/drawing/2014/main" id="{6833366C-F485-4B9F-89F5-27A807162B12}"/>
              </a:ext>
            </a:extLst>
          </p:cNvPr>
          <p:cNvSpPr/>
          <p:nvPr userDrawn="1"/>
        </p:nvSpPr>
        <p:spPr>
          <a:xfrm>
            <a:off x="11155416" y="6188075"/>
            <a:ext cx="713296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0D966C-9DD4-4144-A316-29077EB905B4}"/>
              </a:ext>
            </a:extLst>
          </p:cNvPr>
          <p:cNvSpPr/>
          <p:nvPr userDrawn="1"/>
        </p:nvSpPr>
        <p:spPr>
          <a:xfrm>
            <a:off x="318632" y="0"/>
            <a:ext cx="1048735" cy="87312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sp>
        <p:nvSpPr>
          <p:cNvPr id="12" name="标题 11"/>
          <p:cNvSpPr>
            <a:spLocks noGrp="1"/>
          </p:cNvSpPr>
          <p:nvPr>
            <p:ph type="title"/>
          </p:nvPr>
        </p:nvSpPr>
        <p:spPr>
          <a:xfrm>
            <a:off x="1606550" y="344317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833366C-F485-4B9F-89F5-27A807162B12}"/>
              </a:ext>
            </a:extLst>
          </p:cNvPr>
          <p:cNvSpPr/>
          <p:nvPr userDrawn="1"/>
        </p:nvSpPr>
        <p:spPr>
          <a:xfrm>
            <a:off x="318631" y="6188075"/>
            <a:ext cx="10844339" cy="66992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C10D966C-9DD4-4144-A316-29077EB905B4}"/>
              </a:ext>
            </a:extLst>
          </p:cNvPr>
          <p:cNvSpPr/>
          <p:nvPr userDrawn="1"/>
        </p:nvSpPr>
        <p:spPr>
          <a:xfrm>
            <a:off x="1378908" y="-1612"/>
            <a:ext cx="167082" cy="874737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pic>
        <p:nvPicPr>
          <p:cNvPr id="57" name="图片 5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7818" y="347339"/>
            <a:ext cx="1969223" cy="432990"/>
          </a:xfrm>
          <a:prstGeom prst="rect">
            <a:avLst/>
          </a:prstGeom>
        </p:spPr>
      </p:pic>
      <p:cxnSp>
        <p:nvCxnSpPr>
          <p:cNvPr id="7" name="直接连接符 6"/>
          <p:cNvCxnSpPr/>
          <p:nvPr userDrawn="1"/>
        </p:nvCxnSpPr>
        <p:spPr>
          <a:xfrm>
            <a:off x="1366474" y="-17822"/>
            <a:ext cx="0" cy="107941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/>
          <p:cNvCxnSpPr/>
          <p:nvPr userDrawn="1"/>
        </p:nvCxnSpPr>
        <p:spPr>
          <a:xfrm>
            <a:off x="11155416" y="6119786"/>
            <a:ext cx="0" cy="76063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4" name="组合 83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bg1"/>
          </a:solidFill>
        </p:grpSpPr>
        <p:grpSp>
          <p:nvGrpSpPr>
            <p:cNvPr id="85" name="组合 84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100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1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102" name="组合 101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107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8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03" name="组合 102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104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5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6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86" name="组合 85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87" name="组合 86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98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9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88" name="组合 87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96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7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89" name="组合 88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93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4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5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0" name="组合 89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91" name="Freeform 11">
                  <a:extLst>
                    <a:ext uri="{FF2B5EF4-FFF2-40B4-BE49-F238E27FC236}">
                      <a16:creationId xmlns:a16="http://schemas.microsoft.com/office/drawing/2014/main" id="{9E7CBDC3-9BA0-4307-8967-3267E5966ED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2" name="Freeform 12">
                  <a:extLst>
                    <a:ext uri="{FF2B5EF4-FFF2-40B4-BE49-F238E27FC236}">
                      <a16:creationId xmlns:a16="http://schemas.microsoft.com/office/drawing/2014/main" id="{D88D9717-3185-4A77-8E18-2A8659D441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4234161730"/>
      </p:ext>
    </p:extLst>
  </p:cSld>
  <p:clrMapOvr>
    <a:masterClrMapping/>
  </p:clrMapOvr>
  <p:transition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1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 userDrawn="1"/>
        </p:nvCxnSpPr>
        <p:spPr>
          <a:xfrm>
            <a:off x="1550089" y="863157"/>
            <a:ext cx="10318623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>
            <a:extLst>
              <a:ext uri="{FF2B5EF4-FFF2-40B4-BE49-F238E27FC236}">
                <a16:creationId xmlns:a16="http://schemas.microsoft.com/office/drawing/2014/main" id="{6833366C-F485-4B9F-89F5-27A807162B12}"/>
              </a:ext>
            </a:extLst>
          </p:cNvPr>
          <p:cNvSpPr/>
          <p:nvPr userDrawn="1"/>
        </p:nvSpPr>
        <p:spPr>
          <a:xfrm>
            <a:off x="11155416" y="6188075"/>
            <a:ext cx="713296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0D966C-9DD4-4144-A316-29077EB905B4}"/>
              </a:ext>
            </a:extLst>
          </p:cNvPr>
          <p:cNvSpPr/>
          <p:nvPr userDrawn="1"/>
        </p:nvSpPr>
        <p:spPr>
          <a:xfrm>
            <a:off x="318632" y="0"/>
            <a:ext cx="1048735" cy="87312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sp>
        <p:nvSpPr>
          <p:cNvPr id="12" name="标题 11"/>
          <p:cNvSpPr>
            <a:spLocks noGrp="1"/>
          </p:cNvSpPr>
          <p:nvPr>
            <p:ph type="title"/>
          </p:nvPr>
        </p:nvSpPr>
        <p:spPr>
          <a:xfrm>
            <a:off x="1606550" y="344317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833366C-F485-4B9F-89F5-27A807162B12}"/>
              </a:ext>
            </a:extLst>
          </p:cNvPr>
          <p:cNvSpPr/>
          <p:nvPr userDrawn="1"/>
        </p:nvSpPr>
        <p:spPr>
          <a:xfrm>
            <a:off x="318631" y="6188075"/>
            <a:ext cx="10844339" cy="66992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C10D966C-9DD4-4144-A316-29077EB905B4}"/>
              </a:ext>
            </a:extLst>
          </p:cNvPr>
          <p:cNvSpPr/>
          <p:nvPr userDrawn="1"/>
        </p:nvSpPr>
        <p:spPr>
          <a:xfrm>
            <a:off x="1378908" y="-1612"/>
            <a:ext cx="167082" cy="874737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pic>
        <p:nvPicPr>
          <p:cNvPr id="57" name="图片 5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7818" y="347339"/>
            <a:ext cx="1969223" cy="432990"/>
          </a:xfrm>
          <a:prstGeom prst="rect">
            <a:avLst/>
          </a:prstGeom>
        </p:spPr>
      </p:pic>
      <p:cxnSp>
        <p:nvCxnSpPr>
          <p:cNvPr id="7" name="直接连接符 6"/>
          <p:cNvCxnSpPr/>
          <p:nvPr userDrawn="1"/>
        </p:nvCxnSpPr>
        <p:spPr>
          <a:xfrm>
            <a:off x="1366474" y="-17822"/>
            <a:ext cx="0" cy="107941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/>
          <p:cNvCxnSpPr/>
          <p:nvPr userDrawn="1"/>
        </p:nvCxnSpPr>
        <p:spPr>
          <a:xfrm>
            <a:off x="11155416" y="6119786"/>
            <a:ext cx="0" cy="76063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4" name="组合 83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bg1"/>
          </a:solidFill>
        </p:grpSpPr>
        <p:grpSp>
          <p:nvGrpSpPr>
            <p:cNvPr id="85" name="组合 84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100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1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102" name="组合 101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107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8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03" name="组合 102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104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5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6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86" name="组合 85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87" name="组合 86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98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9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88" name="组合 87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96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7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89" name="组合 88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93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4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5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0" name="组合 89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91" name="Freeform 11">
                  <a:extLst>
                    <a:ext uri="{FF2B5EF4-FFF2-40B4-BE49-F238E27FC236}">
                      <a16:creationId xmlns:a16="http://schemas.microsoft.com/office/drawing/2014/main" id="{9E7CBDC3-9BA0-4307-8967-3267E5966ED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2" name="Freeform 12">
                  <a:extLst>
                    <a:ext uri="{FF2B5EF4-FFF2-40B4-BE49-F238E27FC236}">
                      <a16:creationId xmlns:a16="http://schemas.microsoft.com/office/drawing/2014/main" id="{D88D9717-3185-4A77-8E18-2A8659D441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538099736"/>
      </p:ext>
    </p:extLst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1-一段一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>
            <a:extLst>
              <a:ext uri="{FF2B5EF4-FFF2-40B4-BE49-F238E27FC236}">
                <a16:creationId xmlns:a16="http://schemas.microsoft.com/office/drawing/2014/main" id="{6833366C-F485-4B9F-89F5-27A807162B12}"/>
              </a:ext>
            </a:extLst>
          </p:cNvPr>
          <p:cNvSpPr/>
          <p:nvPr userDrawn="1"/>
        </p:nvSpPr>
        <p:spPr>
          <a:xfrm>
            <a:off x="11155416" y="6188075"/>
            <a:ext cx="713296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57" name="图片 5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7818" y="347339"/>
            <a:ext cx="1969223" cy="432990"/>
          </a:xfrm>
          <a:prstGeom prst="rect">
            <a:avLst/>
          </a:prstGeom>
        </p:spPr>
      </p:pic>
      <p:cxnSp>
        <p:nvCxnSpPr>
          <p:cNvPr id="5" name="直接连接符 4"/>
          <p:cNvCxnSpPr/>
          <p:nvPr userDrawn="1"/>
        </p:nvCxnSpPr>
        <p:spPr>
          <a:xfrm>
            <a:off x="11155416" y="6133167"/>
            <a:ext cx="0" cy="75617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5381691"/>
      </p:ext>
    </p:extLst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2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/>
          </p:nvPr>
        </p:nvSpPr>
        <p:spPr>
          <a:xfrm>
            <a:off x="577850" y="249067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57" name="图片 5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90193" y="252089"/>
            <a:ext cx="1969223" cy="432990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-9524" y="122428"/>
            <a:ext cx="559928" cy="699303"/>
            <a:chOff x="-9524" y="122428"/>
            <a:chExt cx="559928" cy="699303"/>
          </a:xfrm>
        </p:grpSpPr>
        <p:sp>
          <p:nvSpPr>
            <p:cNvPr id="85" name="任意多边形: 形状 56">
              <a:extLst>
                <a:ext uri="{FF2B5EF4-FFF2-40B4-BE49-F238E27FC236}">
                  <a16:creationId xmlns:a16="http://schemas.microsoft.com/office/drawing/2014/main" id="{77A3E9FF-E8D6-4864-AD9A-BC3E704158E7}"/>
                </a:ext>
              </a:extLst>
            </p:cNvPr>
            <p:cNvSpPr/>
            <p:nvPr userDrawn="1"/>
          </p:nvSpPr>
          <p:spPr>
            <a:xfrm>
              <a:off x="-9524" y="122428"/>
              <a:ext cx="559928" cy="699303"/>
            </a:xfrm>
            <a:custGeom>
              <a:avLst/>
              <a:gdLst>
                <a:gd name="connsiteX0" fmla="*/ 0 w 436410"/>
                <a:gd name="connsiteY0" fmla="*/ 0 h 895350"/>
                <a:gd name="connsiteX1" fmla="*/ 436410 w 436410"/>
                <a:gd name="connsiteY1" fmla="*/ 0 h 895350"/>
                <a:gd name="connsiteX2" fmla="*/ 250915 w 436410"/>
                <a:gd name="connsiteY2" fmla="*/ 895350 h 895350"/>
                <a:gd name="connsiteX3" fmla="*/ 0 w 436410"/>
                <a:gd name="connsiteY3" fmla="*/ 895350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6410" h="895350">
                  <a:moveTo>
                    <a:pt x="0" y="0"/>
                  </a:moveTo>
                  <a:lnTo>
                    <a:pt x="436410" y="0"/>
                  </a:lnTo>
                  <a:lnTo>
                    <a:pt x="250915" y="895350"/>
                  </a:lnTo>
                  <a:lnTo>
                    <a:pt x="0" y="89535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任意多边形: 形状 57">
              <a:extLst>
                <a:ext uri="{FF2B5EF4-FFF2-40B4-BE49-F238E27FC236}">
                  <a16:creationId xmlns:a16="http://schemas.microsoft.com/office/drawing/2014/main" id="{0B39D90D-B980-4ADB-95FB-F043B008E76D}"/>
                </a:ext>
              </a:extLst>
            </p:cNvPr>
            <p:cNvSpPr/>
            <p:nvPr userDrawn="1"/>
          </p:nvSpPr>
          <p:spPr>
            <a:xfrm>
              <a:off x="417309" y="379233"/>
              <a:ext cx="96622" cy="221903"/>
            </a:xfrm>
            <a:custGeom>
              <a:avLst/>
              <a:gdLst>
                <a:gd name="connsiteX0" fmla="*/ 144879 w 185359"/>
                <a:gd name="connsiteY0" fmla="*/ 0 h 699303"/>
                <a:gd name="connsiteX1" fmla="*/ 185359 w 185359"/>
                <a:gd name="connsiteY1" fmla="*/ 0 h 699303"/>
                <a:gd name="connsiteX2" fmla="*/ 40480 w 185359"/>
                <a:gd name="connsiteY2" fmla="*/ 699303 h 699303"/>
                <a:gd name="connsiteX3" fmla="*/ 0 w 185359"/>
                <a:gd name="connsiteY3" fmla="*/ 699303 h 69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359" h="699303">
                  <a:moveTo>
                    <a:pt x="144879" y="0"/>
                  </a:moveTo>
                  <a:lnTo>
                    <a:pt x="185359" y="0"/>
                  </a:lnTo>
                  <a:lnTo>
                    <a:pt x="40480" y="699303"/>
                  </a:lnTo>
                  <a:lnTo>
                    <a:pt x="0" y="699303"/>
                  </a:lnTo>
                  <a:close/>
                </a:path>
              </a:pathLst>
            </a:custGeom>
            <a:solidFill>
              <a:schemeClr val="accent4"/>
            </a:solidFill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87" name="直接连接符 86">
            <a:extLst>
              <a:ext uri="{FF2B5EF4-FFF2-40B4-BE49-F238E27FC236}">
                <a16:creationId xmlns:a16="http://schemas.microsoft.com/office/drawing/2014/main" id="{1375EC85-F9E6-44D2-9F15-53B5B6F75476}"/>
              </a:ext>
            </a:extLst>
          </p:cNvPr>
          <p:cNvCxnSpPr>
            <a:cxnSpLocks/>
          </p:cNvCxnSpPr>
          <p:nvPr userDrawn="1"/>
        </p:nvCxnSpPr>
        <p:spPr>
          <a:xfrm>
            <a:off x="442913" y="821731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矩形 87">
            <a:extLst>
              <a:ext uri="{FF2B5EF4-FFF2-40B4-BE49-F238E27FC236}">
                <a16:creationId xmlns:a16="http://schemas.microsoft.com/office/drawing/2014/main" id="{CE6666C3-355D-4A5C-A830-6BBD90D5F1FE}"/>
              </a:ext>
            </a:extLst>
          </p:cNvPr>
          <p:cNvSpPr/>
          <p:nvPr userDrawn="1"/>
        </p:nvSpPr>
        <p:spPr>
          <a:xfrm>
            <a:off x="12146281" y="336478"/>
            <a:ext cx="45719" cy="26597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0" name="直接连接符 89">
            <a:extLst>
              <a:ext uri="{FF2B5EF4-FFF2-40B4-BE49-F238E27FC236}">
                <a16:creationId xmlns:a16="http://schemas.microsoft.com/office/drawing/2014/main" id="{70DEE229-ACC1-4297-A1E3-DEA16F9B9C28}"/>
              </a:ext>
            </a:extLst>
          </p:cNvPr>
          <p:cNvCxnSpPr>
            <a:cxnSpLocks/>
          </p:cNvCxnSpPr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3" name="组合 82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accent3"/>
          </a:solidFill>
        </p:grpSpPr>
        <p:grpSp>
          <p:nvGrpSpPr>
            <p:cNvPr id="84" name="组合 83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104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5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106" name="组合 105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111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2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07" name="组合 106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108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9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0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89" name="组合 88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91" name="组合 90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102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3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2" name="组合 91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100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1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3" name="组合 92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97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8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9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4" name="组合 93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95" name="Freeform 11">
                  <a:extLst>
                    <a:ext uri="{FF2B5EF4-FFF2-40B4-BE49-F238E27FC236}">
                      <a16:creationId xmlns:a16="http://schemas.microsoft.com/office/drawing/2014/main" id="{9E7CBDC3-9BA0-4307-8967-3267E5966ED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6" name="Freeform 12">
                  <a:extLst>
                    <a:ext uri="{FF2B5EF4-FFF2-40B4-BE49-F238E27FC236}">
                      <a16:creationId xmlns:a16="http://schemas.microsoft.com/office/drawing/2014/main" id="{D88D9717-3185-4A77-8E18-2A8659D441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951039005"/>
      </p:ext>
    </p:extLst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2-一段一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sp>
        <p:nvSpPr>
          <p:cNvPr id="88" name="矩形 87">
            <a:extLst>
              <a:ext uri="{FF2B5EF4-FFF2-40B4-BE49-F238E27FC236}">
                <a16:creationId xmlns:a16="http://schemas.microsoft.com/office/drawing/2014/main" id="{CE6666C3-355D-4A5C-A830-6BBD90D5F1FE}"/>
              </a:ext>
            </a:extLst>
          </p:cNvPr>
          <p:cNvSpPr/>
          <p:nvPr userDrawn="1"/>
        </p:nvSpPr>
        <p:spPr>
          <a:xfrm>
            <a:off x="12146281" y="336478"/>
            <a:ext cx="45719" cy="26597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90193" y="252089"/>
            <a:ext cx="1969223" cy="43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908281"/>
      </p:ext>
    </p:extLst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3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任意多边形: 形状 77">
            <a:extLst>
              <a:ext uri="{FF2B5EF4-FFF2-40B4-BE49-F238E27FC236}">
                <a16:creationId xmlns:a16="http://schemas.microsoft.com/office/drawing/2014/main" id="{234BC7E1-028A-4463-99ED-1994A3ADEC14}"/>
              </a:ext>
            </a:extLst>
          </p:cNvPr>
          <p:cNvSpPr/>
          <p:nvPr userDrawn="1"/>
        </p:nvSpPr>
        <p:spPr>
          <a:xfrm>
            <a:off x="10114068" y="210207"/>
            <a:ext cx="2789025" cy="573228"/>
          </a:xfrm>
          <a:custGeom>
            <a:avLst/>
            <a:gdLst>
              <a:gd name="connsiteX0" fmla="*/ 83399 w 1678507"/>
              <a:gd name="connsiteY0" fmla="*/ 0 h 573228"/>
              <a:gd name="connsiteX1" fmla="*/ 1678507 w 1678507"/>
              <a:gd name="connsiteY1" fmla="*/ 0 h 573228"/>
              <a:gd name="connsiteX2" fmla="*/ 1678507 w 1678507"/>
              <a:gd name="connsiteY2" fmla="*/ 573228 h 573228"/>
              <a:gd name="connsiteX3" fmla="*/ 0 w 1678507"/>
              <a:gd name="connsiteY3" fmla="*/ 573228 h 573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8507" h="573228">
                <a:moveTo>
                  <a:pt x="83399" y="0"/>
                </a:moveTo>
                <a:lnTo>
                  <a:pt x="1678507" y="0"/>
                </a:lnTo>
                <a:lnTo>
                  <a:pt x="1678507" y="573228"/>
                </a:lnTo>
                <a:lnTo>
                  <a:pt x="0" y="57322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120000"/>
              </a:lnSpc>
            </a:pP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4" name="平行四边形 3">
            <a:extLst>
              <a:ext uri="{FF2B5EF4-FFF2-40B4-BE49-F238E27FC236}">
                <a16:creationId xmlns:a16="http://schemas.microsoft.com/office/drawing/2014/main" id="{91BC6857-420C-4F20-ABBF-78DDE1D9F36B}"/>
              </a:ext>
            </a:extLst>
          </p:cNvPr>
          <p:cNvSpPr/>
          <p:nvPr userDrawn="1"/>
        </p:nvSpPr>
        <p:spPr>
          <a:xfrm>
            <a:off x="198120" y="302341"/>
            <a:ext cx="746398" cy="342128"/>
          </a:xfrm>
          <a:prstGeom prst="parallelogram">
            <a:avLst>
              <a:gd name="adj" fmla="val 25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71" name="文本框 70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96" name="直接连接符 95">
            <a:extLst>
              <a:ext uri="{FF2B5EF4-FFF2-40B4-BE49-F238E27FC236}">
                <a16:creationId xmlns:a16="http://schemas.microsoft.com/office/drawing/2014/main" id="{70DEE229-ACC1-4297-A1E3-DEA16F9B9C28}"/>
              </a:ext>
            </a:extLst>
          </p:cNvPr>
          <p:cNvCxnSpPr>
            <a:cxnSpLocks/>
          </p:cNvCxnSpPr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标题 11"/>
          <p:cNvSpPr>
            <a:spLocks noGrp="1"/>
          </p:cNvSpPr>
          <p:nvPr>
            <p:ph type="title"/>
          </p:nvPr>
        </p:nvSpPr>
        <p:spPr>
          <a:xfrm>
            <a:off x="949325" y="249067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pic>
        <p:nvPicPr>
          <p:cNvPr id="98" name="图片 9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77475" y="241566"/>
            <a:ext cx="1819275" cy="509219"/>
          </a:xfrm>
          <a:prstGeom prst="rect">
            <a:avLst/>
          </a:prstGeom>
        </p:spPr>
      </p:pic>
      <p:grpSp>
        <p:nvGrpSpPr>
          <p:cNvPr id="33" name="组合 32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accent3"/>
          </a:solidFill>
        </p:grpSpPr>
        <p:grpSp>
          <p:nvGrpSpPr>
            <p:cNvPr id="34" name="组合 33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49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0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51" name="组合 50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56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7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2" name="组合 51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53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4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5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5" name="组合 34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36" name="组合 35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47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8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7" name="组合 36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45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6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8" name="组合 37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42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3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4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9" name="组合 38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40" name="Freeform 11">
                  <a:extLst>
                    <a:ext uri="{FF2B5EF4-FFF2-40B4-BE49-F238E27FC236}">
                      <a16:creationId xmlns:a16="http://schemas.microsoft.com/office/drawing/2014/main" id="{9E7CBDC3-9BA0-4307-8967-3267E5966ED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1" name="Freeform 12">
                  <a:extLst>
                    <a:ext uri="{FF2B5EF4-FFF2-40B4-BE49-F238E27FC236}">
                      <a16:creationId xmlns:a16="http://schemas.microsoft.com/office/drawing/2014/main" id="{D88D9717-3185-4A77-8E18-2A8659D441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342412058"/>
      </p:ext>
    </p:extLst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7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7.xml"/><Relationship Id="rId7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21.xml"/><Relationship Id="rId2" Type="http://schemas.openxmlformats.org/officeDocument/2006/relationships/slideLayout" Target="../slideLayouts/slideLayout6.xml"/><Relationship Id="rId16" Type="http://schemas.openxmlformats.org/officeDocument/2006/relationships/slideLayout" Target="../slideLayouts/slideLayout20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5.xml"/><Relationship Id="rId5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14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7D9317-7C4B-477D-9FCD-CD5482370328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2022/6/9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0B3BC9-7090-482A-AB63-1945A9C9F1E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45541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82" r:id="rId4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307D9317-7C4B-477D-9FCD-CD5482370328}" type="datetimeFigureOut">
              <a:rPr lang="zh-CN" altLang="en-US"/>
              <a:pPr>
                <a:defRPr/>
              </a:pPr>
              <a:t>2022/6/9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EC0B3BC9-7090-482A-AB63-1945A9C9F1E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03632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  <p:sldLayoutId id="2147483676" r:id="rId12"/>
    <p:sldLayoutId id="2147483677" r:id="rId13"/>
    <p:sldLayoutId id="2147483678" r:id="rId14"/>
    <p:sldLayoutId id="2147483679" r:id="rId15"/>
    <p:sldLayoutId id="2147483680" r:id="rId16"/>
    <p:sldLayoutId id="2147483681" r:id="rId17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sifive.com/software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1.png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github.com/BITzga/riscv64-pke-k210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1621184422.gitbook.io/pke-k210-tutorial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4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7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iscv-software-src/riscv-pk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>
            <a:extLst>
              <a:ext uri="{FF2B5EF4-FFF2-40B4-BE49-F238E27FC236}">
                <a16:creationId xmlns:a16="http://schemas.microsoft.com/office/drawing/2014/main" id="{4596D304-13D1-4BAB-85AD-218F251EC87E}"/>
              </a:ext>
            </a:extLst>
          </p:cNvPr>
          <p:cNvSpPr txBox="1"/>
          <p:nvPr/>
        </p:nvSpPr>
        <p:spPr>
          <a:xfrm>
            <a:off x="316396" y="3878802"/>
            <a:ext cx="11559208" cy="130702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4000" b="1" spc="300" dirty="0">
                <a:solidFill>
                  <a:prstClr val="white"/>
                </a:solidFill>
              </a:rPr>
              <a:t>代理内核操作系统实验</a:t>
            </a:r>
            <a:r>
              <a:rPr lang="en-US" altLang="zh-CN" sz="4000" b="1" spc="300" dirty="0">
                <a:solidFill>
                  <a:prstClr val="white"/>
                </a:solidFill>
              </a:rPr>
              <a:t>PKE</a:t>
            </a:r>
            <a:r>
              <a:rPr lang="zh-CN" altLang="en-US" sz="4000" b="1" spc="300" dirty="0">
                <a:solidFill>
                  <a:prstClr val="white"/>
                </a:solidFill>
              </a:rPr>
              <a:t>在</a:t>
            </a:r>
            <a:r>
              <a:rPr lang="en-US" altLang="zh-CN" sz="4000" b="1" spc="300" dirty="0">
                <a:solidFill>
                  <a:prstClr val="white"/>
                </a:solidFill>
              </a:rPr>
              <a:t>K210</a:t>
            </a:r>
            <a:r>
              <a:rPr lang="zh-CN" altLang="en-US" sz="4000" b="1" spc="300" dirty="0">
                <a:solidFill>
                  <a:prstClr val="white"/>
                </a:solidFill>
              </a:rPr>
              <a:t>开发板上的移植和改进</a:t>
            </a:r>
            <a:endParaRPr kumimoji="0" lang="zh-CN" altLang="en-US" sz="4000" b="1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87" name="businessman_126354">
            <a:extLst>
              <a:ext uri="{FF2B5EF4-FFF2-40B4-BE49-F238E27FC236}">
                <a16:creationId xmlns:a16="http://schemas.microsoft.com/office/drawing/2014/main" id="{C589560B-EF4B-465A-A1F2-2AD9AFE1E4FE}"/>
              </a:ext>
            </a:extLst>
          </p:cNvPr>
          <p:cNvSpPr>
            <a:spLocks noChangeAspect="1"/>
          </p:cNvSpPr>
          <p:nvPr/>
        </p:nvSpPr>
        <p:spPr bwMode="auto">
          <a:xfrm>
            <a:off x="6428005" y="5204669"/>
            <a:ext cx="324490" cy="323999"/>
          </a:xfrm>
          <a:custGeom>
            <a:avLst/>
            <a:gdLst>
              <a:gd name="connsiteX0" fmla="*/ 296829 w 606086"/>
              <a:gd name="connsiteY0" fmla="*/ 111836 h 605169"/>
              <a:gd name="connsiteX1" fmla="*/ 345700 w 606086"/>
              <a:gd name="connsiteY1" fmla="*/ 122069 h 605169"/>
              <a:gd name="connsiteX2" fmla="*/ 369424 w 606086"/>
              <a:gd name="connsiteY2" fmla="*/ 144052 h 605169"/>
              <a:gd name="connsiteX3" fmla="*/ 395520 w 606086"/>
              <a:gd name="connsiteY3" fmla="*/ 226770 h 605169"/>
              <a:gd name="connsiteX4" fmla="*/ 392104 w 606086"/>
              <a:gd name="connsiteY4" fmla="*/ 239561 h 605169"/>
              <a:gd name="connsiteX5" fmla="*/ 400360 w 606086"/>
              <a:gd name="connsiteY5" fmla="*/ 274430 h 605169"/>
              <a:gd name="connsiteX6" fmla="*/ 383469 w 606086"/>
              <a:gd name="connsiteY6" fmla="*/ 303708 h 605169"/>
              <a:gd name="connsiteX7" fmla="*/ 324444 w 606086"/>
              <a:gd name="connsiteY7" fmla="*/ 376666 h 605169"/>
              <a:gd name="connsiteX8" fmla="*/ 281172 w 606086"/>
              <a:gd name="connsiteY8" fmla="*/ 376761 h 605169"/>
              <a:gd name="connsiteX9" fmla="*/ 222147 w 606086"/>
              <a:gd name="connsiteY9" fmla="*/ 303708 h 605169"/>
              <a:gd name="connsiteX10" fmla="*/ 205350 w 606086"/>
              <a:gd name="connsiteY10" fmla="*/ 274430 h 605169"/>
              <a:gd name="connsiteX11" fmla="*/ 213701 w 606086"/>
              <a:gd name="connsiteY11" fmla="*/ 239656 h 605169"/>
              <a:gd name="connsiteX12" fmla="*/ 210285 w 606086"/>
              <a:gd name="connsiteY12" fmla="*/ 226959 h 605169"/>
              <a:gd name="connsiteX13" fmla="*/ 210190 w 606086"/>
              <a:gd name="connsiteY13" fmla="*/ 186216 h 605169"/>
              <a:gd name="connsiteX14" fmla="*/ 233914 w 606086"/>
              <a:gd name="connsiteY14" fmla="*/ 144715 h 605169"/>
              <a:gd name="connsiteX15" fmla="*/ 255929 w 606086"/>
              <a:gd name="connsiteY15" fmla="*/ 126523 h 605169"/>
              <a:gd name="connsiteX16" fmla="*/ 277376 w 606086"/>
              <a:gd name="connsiteY16" fmla="*/ 115531 h 605169"/>
              <a:gd name="connsiteX17" fmla="*/ 296829 w 606086"/>
              <a:gd name="connsiteY17" fmla="*/ 111836 h 605169"/>
              <a:gd name="connsiteX18" fmla="*/ 304039 w 606086"/>
              <a:gd name="connsiteY18" fmla="*/ 58271 h 605169"/>
              <a:gd name="connsiteX19" fmla="*/ 59309 w 606086"/>
              <a:gd name="connsiteY19" fmla="*/ 302537 h 605169"/>
              <a:gd name="connsiteX20" fmla="*/ 113398 w 606086"/>
              <a:gd name="connsiteY20" fmla="*/ 455559 h 605169"/>
              <a:gd name="connsiteX21" fmla="*/ 149078 w 606086"/>
              <a:gd name="connsiteY21" fmla="*/ 407331 h 605169"/>
              <a:gd name="connsiteX22" fmla="*/ 236001 w 606086"/>
              <a:gd name="connsiteY22" fmla="*/ 367725 h 605169"/>
              <a:gd name="connsiteX23" fmla="*/ 272155 w 606086"/>
              <a:gd name="connsiteY23" fmla="*/ 481804 h 605169"/>
              <a:gd name="connsiteX24" fmla="*/ 277090 w 606086"/>
              <a:gd name="connsiteY24" fmla="*/ 497249 h 605169"/>
              <a:gd name="connsiteX25" fmla="*/ 293316 w 606086"/>
              <a:gd name="connsiteY25" fmla="*/ 451484 h 605169"/>
              <a:gd name="connsiteX26" fmla="*/ 304039 w 606086"/>
              <a:gd name="connsiteY26" fmla="*/ 397193 h 605169"/>
              <a:gd name="connsiteX27" fmla="*/ 314762 w 606086"/>
              <a:gd name="connsiteY27" fmla="*/ 451484 h 605169"/>
              <a:gd name="connsiteX28" fmla="*/ 330894 w 606086"/>
              <a:gd name="connsiteY28" fmla="*/ 496965 h 605169"/>
              <a:gd name="connsiteX29" fmla="*/ 335829 w 606086"/>
              <a:gd name="connsiteY29" fmla="*/ 481710 h 605169"/>
              <a:gd name="connsiteX30" fmla="*/ 335924 w 606086"/>
              <a:gd name="connsiteY30" fmla="*/ 481994 h 605169"/>
              <a:gd name="connsiteX31" fmla="*/ 341617 w 606086"/>
              <a:gd name="connsiteY31" fmla="*/ 463897 h 605169"/>
              <a:gd name="connsiteX32" fmla="*/ 371983 w 606086"/>
              <a:gd name="connsiteY32" fmla="*/ 367915 h 605169"/>
              <a:gd name="connsiteX33" fmla="*/ 458906 w 606086"/>
              <a:gd name="connsiteY33" fmla="*/ 407426 h 605169"/>
              <a:gd name="connsiteX34" fmla="*/ 494586 w 606086"/>
              <a:gd name="connsiteY34" fmla="*/ 455653 h 605169"/>
              <a:gd name="connsiteX35" fmla="*/ 548770 w 606086"/>
              <a:gd name="connsiteY35" fmla="*/ 302537 h 605169"/>
              <a:gd name="connsiteX36" fmla="*/ 304039 w 606086"/>
              <a:gd name="connsiteY36" fmla="*/ 58271 h 605169"/>
              <a:gd name="connsiteX37" fmla="*/ 302996 w 606086"/>
              <a:gd name="connsiteY37" fmla="*/ 0 h 605169"/>
              <a:gd name="connsiteX38" fmla="*/ 606086 w 606086"/>
              <a:gd name="connsiteY38" fmla="*/ 302537 h 605169"/>
              <a:gd name="connsiteX39" fmla="*/ 302996 w 606086"/>
              <a:gd name="connsiteY39" fmla="*/ 605169 h 605169"/>
              <a:gd name="connsiteX40" fmla="*/ 0 w 606086"/>
              <a:gd name="connsiteY40" fmla="*/ 302537 h 605169"/>
              <a:gd name="connsiteX41" fmla="*/ 302996 w 606086"/>
              <a:gd name="connsiteY41" fmla="*/ 0 h 605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606086" h="605169">
                <a:moveTo>
                  <a:pt x="296829" y="111836"/>
                </a:moveTo>
                <a:cubicBezTo>
                  <a:pt x="318086" y="109941"/>
                  <a:pt x="334123" y="115247"/>
                  <a:pt x="345700" y="122069"/>
                </a:cubicBezTo>
                <a:cubicBezTo>
                  <a:pt x="362876" y="131544"/>
                  <a:pt x="369424" y="144052"/>
                  <a:pt x="369424" y="144052"/>
                </a:cubicBezTo>
                <a:cubicBezTo>
                  <a:pt x="369424" y="144052"/>
                  <a:pt x="408806" y="146799"/>
                  <a:pt x="395520" y="226770"/>
                </a:cubicBezTo>
                <a:cubicBezTo>
                  <a:pt x="394761" y="231128"/>
                  <a:pt x="393622" y="235297"/>
                  <a:pt x="392104" y="239561"/>
                </a:cubicBezTo>
                <a:cubicBezTo>
                  <a:pt x="400075" y="238803"/>
                  <a:pt x="409280" y="243351"/>
                  <a:pt x="400360" y="274430"/>
                </a:cubicBezTo>
                <a:cubicBezTo>
                  <a:pt x="394002" y="297075"/>
                  <a:pt x="388023" y="303329"/>
                  <a:pt x="383469" y="303708"/>
                </a:cubicBezTo>
                <a:cubicBezTo>
                  <a:pt x="379293" y="330522"/>
                  <a:pt x="357942" y="364538"/>
                  <a:pt x="324444" y="376666"/>
                </a:cubicBezTo>
                <a:cubicBezTo>
                  <a:pt x="310494" y="381688"/>
                  <a:pt x="295026" y="381688"/>
                  <a:pt x="281172" y="376761"/>
                </a:cubicBezTo>
                <a:cubicBezTo>
                  <a:pt x="247009" y="364728"/>
                  <a:pt x="226322" y="330617"/>
                  <a:pt x="222147" y="303708"/>
                </a:cubicBezTo>
                <a:cubicBezTo>
                  <a:pt x="217782" y="303329"/>
                  <a:pt x="211803" y="297075"/>
                  <a:pt x="205350" y="274430"/>
                </a:cubicBezTo>
                <a:cubicBezTo>
                  <a:pt x="196525" y="243446"/>
                  <a:pt x="205825" y="238898"/>
                  <a:pt x="213701" y="239656"/>
                </a:cubicBezTo>
                <a:cubicBezTo>
                  <a:pt x="212183" y="235392"/>
                  <a:pt x="211044" y="231128"/>
                  <a:pt x="210285" y="226959"/>
                </a:cubicBezTo>
                <a:cubicBezTo>
                  <a:pt x="207533" y="212557"/>
                  <a:pt x="206774" y="199102"/>
                  <a:pt x="210190" y="186216"/>
                </a:cubicBezTo>
                <a:cubicBezTo>
                  <a:pt x="214176" y="169066"/>
                  <a:pt x="223475" y="155327"/>
                  <a:pt x="233914" y="144715"/>
                </a:cubicBezTo>
                <a:cubicBezTo>
                  <a:pt x="240556" y="137609"/>
                  <a:pt x="247958" y="131544"/>
                  <a:pt x="255929" y="126523"/>
                </a:cubicBezTo>
                <a:cubicBezTo>
                  <a:pt x="262382" y="121975"/>
                  <a:pt x="269499" y="118184"/>
                  <a:pt x="277376" y="115531"/>
                </a:cubicBezTo>
                <a:cubicBezTo>
                  <a:pt x="283544" y="113447"/>
                  <a:pt x="289997" y="112215"/>
                  <a:pt x="296829" y="111836"/>
                </a:cubicBezTo>
                <a:close/>
                <a:moveTo>
                  <a:pt x="304039" y="58271"/>
                </a:moveTo>
                <a:cubicBezTo>
                  <a:pt x="168911" y="58271"/>
                  <a:pt x="59309" y="167613"/>
                  <a:pt x="59309" y="302537"/>
                </a:cubicBezTo>
                <a:cubicBezTo>
                  <a:pt x="59309" y="360524"/>
                  <a:pt x="79616" y="413774"/>
                  <a:pt x="113398" y="455559"/>
                </a:cubicBezTo>
                <a:cubicBezTo>
                  <a:pt x="115675" y="435851"/>
                  <a:pt x="124026" y="413584"/>
                  <a:pt x="149078" y="407331"/>
                </a:cubicBezTo>
                <a:cubicBezTo>
                  <a:pt x="196999" y="395203"/>
                  <a:pt x="236001" y="367725"/>
                  <a:pt x="236001" y="367725"/>
                </a:cubicBezTo>
                <a:lnTo>
                  <a:pt x="272155" y="481804"/>
                </a:lnTo>
                <a:lnTo>
                  <a:pt x="277090" y="497249"/>
                </a:lnTo>
                <a:lnTo>
                  <a:pt x="293316" y="451484"/>
                </a:lnTo>
                <a:cubicBezTo>
                  <a:pt x="252797" y="395013"/>
                  <a:pt x="304039" y="397193"/>
                  <a:pt x="304039" y="397193"/>
                </a:cubicBezTo>
                <a:cubicBezTo>
                  <a:pt x="304039" y="397193"/>
                  <a:pt x="355377" y="395013"/>
                  <a:pt x="314762" y="451484"/>
                </a:cubicBezTo>
                <a:lnTo>
                  <a:pt x="330894" y="496965"/>
                </a:lnTo>
                <a:lnTo>
                  <a:pt x="335829" y="481710"/>
                </a:lnTo>
                <a:lnTo>
                  <a:pt x="335924" y="481994"/>
                </a:lnTo>
                <a:lnTo>
                  <a:pt x="341617" y="463897"/>
                </a:lnTo>
                <a:lnTo>
                  <a:pt x="371983" y="367915"/>
                </a:lnTo>
                <a:cubicBezTo>
                  <a:pt x="371983" y="367915"/>
                  <a:pt x="410985" y="395298"/>
                  <a:pt x="458906" y="407426"/>
                </a:cubicBezTo>
                <a:cubicBezTo>
                  <a:pt x="483958" y="413774"/>
                  <a:pt x="492308" y="435945"/>
                  <a:pt x="494586" y="455653"/>
                </a:cubicBezTo>
                <a:cubicBezTo>
                  <a:pt x="528368" y="413774"/>
                  <a:pt x="548770" y="360524"/>
                  <a:pt x="548770" y="302537"/>
                </a:cubicBezTo>
                <a:cubicBezTo>
                  <a:pt x="548770" y="167613"/>
                  <a:pt x="439168" y="58271"/>
                  <a:pt x="304039" y="58271"/>
                </a:cubicBezTo>
                <a:close/>
                <a:moveTo>
                  <a:pt x="302996" y="0"/>
                </a:moveTo>
                <a:cubicBezTo>
                  <a:pt x="470388" y="0"/>
                  <a:pt x="606086" y="135398"/>
                  <a:pt x="606086" y="302537"/>
                </a:cubicBezTo>
                <a:cubicBezTo>
                  <a:pt x="606086" y="469676"/>
                  <a:pt x="470388" y="605169"/>
                  <a:pt x="302996" y="605169"/>
                </a:cubicBezTo>
                <a:cubicBezTo>
                  <a:pt x="135603" y="605169"/>
                  <a:pt x="0" y="469676"/>
                  <a:pt x="0" y="302537"/>
                </a:cubicBezTo>
                <a:cubicBezTo>
                  <a:pt x="0" y="135398"/>
                  <a:pt x="135603" y="0"/>
                  <a:pt x="30299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88" name="user-avatar-profile_70039">
            <a:extLst>
              <a:ext uri="{FF2B5EF4-FFF2-40B4-BE49-F238E27FC236}">
                <a16:creationId xmlns:a16="http://schemas.microsoft.com/office/drawing/2014/main" id="{DFEAB79E-9B44-4809-BCBF-AC94DC3CC1A9}"/>
              </a:ext>
            </a:extLst>
          </p:cNvPr>
          <p:cNvSpPr>
            <a:spLocks noChangeAspect="1"/>
          </p:cNvSpPr>
          <p:nvPr/>
        </p:nvSpPr>
        <p:spPr bwMode="auto">
          <a:xfrm>
            <a:off x="3404689" y="5200185"/>
            <a:ext cx="324453" cy="324000"/>
          </a:xfrm>
          <a:custGeom>
            <a:avLst/>
            <a:gdLst>
              <a:gd name="connsiteX0" fmla="*/ 203130 w 605451"/>
              <a:gd name="connsiteY0" fmla="*/ 345841 h 604605"/>
              <a:gd name="connsiteX1" fmla="*/ 302807 w 605451"/>
              <a:gd name="connsiteY1" fmla="*/ 396386 h 604605"/>
              <a:gd name="connsiteX2" fmla="*/ 402301 w 605451"/>
              <a:gd name="connsiteY2" fmla="*/ 345933 h 604605"/>
              <a:gd name="connsiteX3" fmla="*/ 450630 w 605451"/>
              <a:gd name="connsiteY3" fmla="*/ 394101 h 604605"/>
              <a:gd name="connsiteX4" fmla="*/ 469119 w 605451"/>
              <a:gd name="connsiteY4" fmla="*/ 433038 h 604605"/>
              <a:gd name="connsiteX5" fmla="*/ 302807 w 605451"/>
              <a:gd name="connsiteY5" fmla="*/ 513928 h 604605"/>
              <a:gd name="connsiteX6" fmla="*/ 136403 w 605451"/>
              <a:gd name="connsiteY6" fmla="*/ 432947 h 604605"/>
              <a:gd name="connsiteX7" fmla="*/ 154893 w 605451"/>
              <a:gd name="connsiteY7" fmla="*/ 394101 h 604605"/>
              <a:gd name="connsiteX8" fmla="*/ 203130 w 605451"/>
              <a:gd name="connsiteY8" fmla="*/ 345841 h 604605"/>
              <a:gd name="connsiteX9" fmla="*/ 302771 w 605451"/>
              <a:gd name="connsiteY9" fmla="*/ 170278 h 604605"/>
              <a:gd name="connsiteX10" fmla="*/ 240548 w 605451"/>
              <a:gd name="connsiteY10" fmla="*/ 248130 h 604605"/>
              <a:gd name="connsiteX11" fmla="*/ 302771 w 605451"/>
              <a:gd name="connsiteY11" fmla="*/ 325798 h 604605"/>
              <a:gd name="connsiteX12" fmla="*/ 364903 w 605451"/>
              <a:gd name="connsiteY12" fmla="*/ 248130 h 604605"/>
              <a:gd name="connsiteX13" fmla="*/ 302771 w 605451"/>
              <a:gd name="connsiteY13" fmla="*/ 170278 h 604605"/>
              <a:gd name="connsiteX14" fmla="*/ 302771 w 605451"/>
              <a:gd name="connsiteY14" fmla="*/ 129982 h 604605"/>
              <a:gd name="connsiteX15" fmla="*/ 405257 w 605451"/>
              <a:gd name="connsiteY15" fmla="*/ 248130 h 604605"/>
              <a:gd name="connsiteX16" fmla="*/ 302771 w 605451"/>
              <a:gd name="connsiteY16" fmla="*/ 366094 h 604605"/>
              <a:gd name="connsiteX17" fmla="*/ 200194 w 605451"/>
              <a:gd name="connsiteY17" fmla="*/ 248130 h 604605"/>
              <a:gd name="connsiteX18" fmla="*/ 302771 w 605451"/>
              <a:gd name="connsiteY18" fmla="*/ 129982 h 604605"/>
              <a:gd name="connsiteX19" fmla="*/ 302771 w 605451"/>
              <a:gd name="connsiteY19" fmla="*/ 60415 h 604605"/>
              <a:gd name="connsiteX20" fmla="*/ 60591 w 605451"/>
              <a:gd name="connsiteY20" fmla="*/ 302348 h 604605"/>
              <a:gd name="connsiteX21" fmla="*/ 302771 w 605451"/>
              <a:gd name="connsiteY21" fmla="*/ 544190 h 604605"/>
              <a:gd name="connsiteX22" fmla="*/ 544952 w 605451"/>
              <a:gd name="connsiteY22" fmla="*/ 302348 h 604605"/>
              <a:gd name="connsiteX23" fmla="*/ 302771 w 605451"/>
              <a:gd name="connsiteY23" fmla="*/ 60415 h 604605"/>
              <a:gd name="connsiteX24" fmla="*/ 302771 w 605451"/>
              <a:gd name="connsiteY24" fmla="*/ 0 h 604605"/>
              <a:gd name="connsiteX25" fmla="*/ 605451 w 605451"/>
              <a:gd name="connsiteY25" fmla="*/ 302348 h 604605"/>
              <a:gd name="connsiteX26" fmla="*/ 302771 w 605451"/>
              <a:gd name="connsiteY26" fmla="*/ 604605 h 604605"/>
              <a:gd name="connsiteX27" fmla="*/ 0 w 605451"/>
              <a:gd name="connsiteY27" fmla="*/ 302348 h 604605"/>
              <a:gd name="connsiteX28" fmla="*/ 302771 w 605451"/>
              <a:gd name="connsiteY28" fmla="*/ 0 h 604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605451" h="604605">
                <a:moveTo>
                  <a:pt x="203130" y="345841"/>
                </a:moveTo>
                <a:cubicBezTo>
                  <a:pt x="227568" y="376735"/>
                  <a:pt x="263082" y="396386"/>
                  <a:pt x="302807" y="396386"/>
                </a:cubicBezTo>
                <a:cubicBezTo>
                  <a:pt x="342440" y="396386"/>
                  <a:pt x="378046" y="376735"/>
                  <a:pt x="402301" y="345933"/>
                </a:cubicBezTo>
                <a:cubicBezTo>
                  <a:pt x="423079" y="355895"/>
                  <a:pt x="440378" y="372530"/>
                  <a:pt x="450630" y="394101"/>
                </a:cubicBezTo>
                <a:lnTo>
                  <a:pt x="469119" y="433038"/>
                </a:lnTo>
                <a:cubicBezTo>
                  <a:pt x="430310" y="482212"/>
                  <a:pt x="370174" y="513928"/>
                  <a:pt x="302807" y="513928"/>
                </a:cubicBezTo>
                <a:cubicBezTo>
                  <a:pt x="235257" y="513928"/>
                  <a:pt x="175212" y="482212"/>
                  <a:pt x="136403" y="432947"/>
                </a:cubicBezTo>
                <a:lnTo>
                  <a:pt x="154893" y="394101"/>
                </a:lnTo>
                <a:cubicBezTo>
                  <a:pt x="165144" y="372530"/>
                  <a:pt x="182443" y="355804"/>
                  <a:pt x="203130" y="345841"/>
                </a:cubicBezTo>
                <a:close/>
                <a:moveTo>
                  <a:pt x="302771" y="170278"/>
                </a:moveTo>
                <a:cubicBezTo>
                  <a:pt x="268457" y="170278"/>
                  <a:pt x="240548" y="205184"/>
                  <a:pt x="240548" y="248130"/>
                </a:cubicBezTo>
                <a:cubicBezTo>
                  <a:pt x="240548" y="290984"/>
                  <a:pt x="268457" y="325798"/>
                  <a:pt x="302771" y="325798"/>
                </a:cubicBezTo>
                <a:cubicBezTo>
                  <a:pt x="336994" y="325798"/>
                  <a:pt x="364903" y="290984"/>
                  <a:pt x="364903" y="248130"/>
                </a:cubicBezTo>
                <a:cubicBezTo>
                  <a:pt x="364903" y="205184"/>
                  <a:pt x="336994" y="170278"/>
                  <a:pt x="302771" y="170278"/>
                </a:cubicBezTo>
                <a:close/>
                <a:moveTo>
                  <a:pt x="302771" y="129982"/>
                </a:moveTo>
                <a:cubicBezTo>
                  <a:pt x="359230" y="129982"/>
                  <a:pt x="405257" y="182980"/>
                  <a:pt x="405257" y="248130"/>
                </a:cubicBezTo>
                <a:cubicBezTo>
                  <a:pt x="405257" y="313188"/>
                  <a:pt x="359230" y="366094"/>
                  <a:pt x="302771" y="366094"/>
                </a:cubicBezTo>
                <a:cubicBezTo>
                  <a:pt x="246221" y="366094"/>
                  <a:pt x="200194" y="313188"/>
                  <a:pt x="200194" y="248130"/>
                </a:cubicBezTo>
                <a:cubicBezTo>
                  <a:pt x="200194" y="182980"/>
                  <a:pt x="246221" y="129982"/>
                  <a:pt x="302771" y="129982"/>
                </a:cubicBezTo>
                <a:close/>
                <a:moveTo>
                  <a:pt x="302771" y="60415"/>
                </a:moveTo>
                <a:cubicBezTo>
                  <a:pt x="169142" y="60415"/>
                  <a:pt x="60591" y="168997"/>
                  <a:pt x="60591" y="302348"/>
                </a:cubicBezTo>
                <a:cubicBezTo>
                  <a:pt x="60591" y="435700"/>
                  <a:pt x="169142" y="544190"/>
                  <a:pt x="302771" y="544190"/>
                </a:cubicBezTo>
                <a:cubicBezTo>
                  <a:pt x="436309" y="544190"/>
                  <a:pt x="544952" y="435700"/>
                  <a:pt x="544952" y="302348"/>
                </a:cubicBezTo>
                <a:cubicBezTo>
                  <a:pt x="544952" y="168997"/>
                  <a:pt x="436309" y="60415"/>
                  <a:pt x="302771" y="60415"/>
                </a:cubicBezTo>
                <a:close/>
                <a:moveTo>
                  <a:pt x="302771" y="0"/>
                </a:moveTo>
                <a:cubicBezTo>
                  <a:pt x="469717" y="0"/>
                  <a:pt x="605451" y="135636"/>
                  <a:pt x="605451" y="302348"/>
                </a:cubicBezTo>
                <a:cubicBezTo>
                  <a:pt x="605451" y="468969"/>
                  <a:pt x="469717" y="604605"/>
                  <a:pt x="302771" y="604605"/>
                </a:cubicBezTo>
                <a:cubicBezTo>
                  <a:pt x="135826" y="604605"/>
                  <a:pt x="0" y="468969"/>
                  <a:pt x="0" y="302348"/>
                </a:cubicBezTo>
                <a:cubicBezTo>
                  <a:pt x="0" y="135636"/>
                  <a:pt x="135826" y="0"/>
                  <a:pt x="30277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89" name="文本框 88">
            <a:extLst>
              <a:ext uri="{FF2B5EF4-FFF2-40B4-BE49-F238E27FC236}">
                <a16:creationId xmlns:a16="http://schemas.microsoft.com/office/drawing/2014/main" id="{367B0324-FF9E-4585-881B-E51156A34A57}"/>
              </a:ext>
            </a:extLst>
          </p:cNvPr>
          <p:cNvSpPr txBox="1"/>
          <p:nvPr/>
        </p:nvSpPr>
        <p:spPr>
          <a:xfrm>
            <a:off x="3893776" y="5210059"/>
            <a:ext cx="2534229" cy="3042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答辩人：</a:t>
            </a:r>
            <a:r>
              <a:rPr lang="zh-CN" altLang="en-US" spc="300" dirty="0">
                <a:solidFill>
                  <a:prstClr val="white"/>
                </a:solidFill>
                <a:latin typeface="微软雅黑"/>
                <a:ea typeface="微软雅黑" panose="020B0503020204020204" pitchFamily="34" charset="-122"/>
              </a:rPr>
              <a:t>张国安</a:t>
            </a:r>
            <a:endParaRPr kumimoji="0" lang="zh-CN" altLang="en-US" sz="18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0" name="文本框 89">
            <a:extLst>
              <a:ext uri="{FF2B5EF4-FFF2-40B4-BE49-F238E27FC236}">
                <a16:creationId xmlns:a16="http://schemas.microsoft.com/office/drawing/2014/main" id="{8CEBD2B3-AE9A-4A71-9E7A-FEE758DC5249}"/>
              </a:ext>
            </a:extLst>
          </p:cNvPr>
          <p:cNvSpPr txBox="1"/>
          <p:nvPr/>
        </p:nvSpPr>
        <p:spPr>
          <a:xfrm>
            <a:off x="6917092" y="5214543"/>
            <a:ext cx="3714570" cy="3042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导　师：</a:t>
            </a:r>
            <a:r>
              <a:rPr lang="zh-CN" altLang="en-US" spc="300" dirty="0">
                <a:solidFill>
                  <a:prstClr val="white"/>
                </a:solidFill>
                <a:latin typeface="微软雅黑"/>
                <a:ea typeface="微软雅黑" panose="020B0503020204020204" pitchFamily="34" charset="-122"/>
              </a:rPr>
              <a:t>陆慧梅</a:t>
            </a:r>
            <a:endParaRPr kumimoji="0" lang="zh-CN" altLang="en-US" sz="18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6" name="文本框 75">
            <a:extLst>
              <a:ext uri="{FF2B5EF4-FFF2-40B4-BE49-F238E27FC236}">
                <a16:creationId xmlns:a16="http://schemas.microsoft.com/office/drawing/2014/main" id="{3E6F58A3-2EEB-4EF9-9DAD-5628A3B313EA}"/>
              </a:ext>
            </a:extLst>
          </p:cNvPr>
          <p:cNvSpPr txBox="1"/>
          <p:nvPr/>
        </p:nvSpPr>
        <p:spPr>
          <a:xfrm>
            <a:off x="4174139" y="5973866"/>
            <a:ext cx="3855403" cy="40562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F5614F4-CA07-4450-AD4F-84AA8A8D6B40}" type="datetime2">
              <a:rPr kumimoji="0" lang="zh-CN" altLang="en-US" sz="1800" b="0" i="0" u="none" strike="noStrike" kern="1200" cap="none" spc="30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pPr marL="0" marR="0" lvl="0" indent="0" algn="ctr" defTabSz="914400" rtl="0" eaLnBrk="0" fontAlgn="base" latinLnBrk="0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2022年6月9日</a:t>
            </a:fld>
            <a:endParaRPr kumimoji="0" lang="zh-CN" altLang="en-US" sz="24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89997053"/>
      </p:ext>
    </p:extLst>
  </p:cSld>
  <p:clrMapOvr>
    <a:masterClrMapping/>
  </p:clrMapOvr>
  <p:transition spd="med">
    <p:pull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>
            <a:off x="3664800" y="4284003"/>
            <a:ext cx="5823258" cy="782044"/>
            <a:chOff x="4571462" y="3010783"/>
            <a:chExt cx="4102067" cy="550893"/>
          </a:xfrm>
        </p:grpSpPr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4E038620-75A5-4520-8E25-F9C7B2B6904E}"/>
                </a:ext>
              </a:extLst>
            </p:cNvPr>
            <p:cNvSpPr/>
            <p:nvPr/>
          </p:nvSpPr>
          <p:spPr>
            <a:xfrm>
              <a:off x="4571462" y="3010783"/>
              <a:ext cx="550893" cy="55089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400" dirty="0">
                  <a:latin typeface="Century Gothic" panose="020B0502020202020204" pitchFamily="34" charset="0"/>
                </a:rPr>
                <a:t>2</a:t>
              </a:r>
              <a:endParaRPr lang="zh-CN" altLang="en-US" sz="4400" dirty="0">
                <a:latin typeface="Century Gothic" panose="020B0502020202020204" pitchFamily="34" charset="0"/>
              </a:endParaRP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7B507C22-58B8-463E-AFBC-7B1028DAA2A5}"/>
                </a:ext>
              </a:extLst>
            </p:cNvPr>
            <p:cNvSpPr txBox="1"/>
            <p:nvPr/>
          </p:nvSpPr>
          <p:spPr>
            <a:xfrm>
              <a:off x="5377891" y="3079251"/>
              <a:ext cx="3295638" cy="39025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zh-CN" altLang="en-US" sz="3600" b="1" spc="300" dirty="0">
                  <a:latin typeface="+mj-ea"/>
                </a:rPr>
                <a:t>移植</a:t>
              </a:r>
              <a:r>
                <a:rPr lang="en-US" altLang="zh-CN" sz="3600" b="1" spc="300" dirty="0">
                  <a:latin typeface="+mj-ea"/>
                </a:rPr>
                <a:t>PKE</a:t>
              </a:r>
              <a:r>
                <a:rPr lang="zh-CN" altLang="en-US" sz="3600" b="1" spc="300" dirty="0">
                  <a:latin typeface="+mj-ea"/>
                </a:rPr>
                <a:t>的总体设计</a:t>
              </a:r>
              <a:endParaRPr lang="zh-CN" altLang="en-US" sz="3600" b="1" spc="300" dirty="0">
                <a:solidFill>
                  <a:schemeClr val="accent3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68334919"/>
      </p:ext>
    </p:extLst>
  </p:cSld>
  <p:clrMapOvr>
    <a:masterClrMapping/>
  </p:clrMapOvr>
  <p:transition spd="med">
    <p:pull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755624" y="1868510"/>
            <a:ext cx="10498347" cy="10835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algn="just" fontAlgn="base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Font typeface="Wingdings" panose="05000000000000000000" pitchFamily="2" charset="2"/>
              <a:buChar char="n"/>
            </a:pPr>
            <a:r>
              <a:rPr lang="zh-CN" altLang="en-US" sz="2200" dirty="0">
                <a:solidFill>
                  <a:prstClr val="black"/>
                </a:solidFill>
                <a:latin typeface="微软雅黑"/>
                <a:ea typeface="微软雅黑"/>
              </a:rPr>
              <a:t>降低 </a:t>
            </a:r>
            <a:r>
              <a:rPr lang="en-US" altLang="zh-CN" sz="2200" dirty="0">
                <a:solidFill>
                  <a:prstClr val="black"/>
                </a:solidFill>
                <a:latin typeface="微软雅黑"/>
                <a:ea typeface="微软雅黑"/>
              </a:rPr>
              <a:t>PKE </a:t>
            </a:r>
            <a:r>
              <a:rPr lang="zh-CN" altLang="en-US" sz="2200" dirty="0">
                <a:solidFill>
                  <a:prstClr val="black"/>
                </a:solidFill>
                <a:latin typeface="微软雅黑"/>
                <a:ea typeface="微软雅黑"/>
              </a:rPr>
              <a:t>在物理环境和</a:t>
            </a:r>
            <a:r>
              <a:rPr lang="zh-CN" altLang="en-US" sz="2200" dirty="0">
                <a:solidFill>
                  <a:prstClr val="black"/>
                </a:solidFill>
              </a:rPr>
              <a:t>后续移植</a:t>
            </a:r>
            <a:r>
              <a:rPr lang="zh-CN" altLang="en-US" sz="2200" dirty="0">
                <a:solidFill>
                  <a:prstClr val="black"/>
                </a:solidFill>
                <a:latin typeface="微软雅黑"/>
                <a:ea typeface="微软雅黑"/>
              </a:rPr>
              <a:t>的成本</a:t>
            </a:r>
            <a:endParaRPr lang="en-US" altLang="zh-CN" sz="2200" dirty="0">
              <a:solidFill>
                <a:prstClr val="black"/>
              </a:solidFill>
              <a:latin typeface="微软雅黑"/>
              <a:ea typeface="微软雅黑"/>
            </a:endParaRPr>
          </a:p>
          <a:p>
            <a:pPr marL="342900" indent="-342900" algn="just" fontAlgn="base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Font typeface="Wingdings" panose="05000000000000000000" pitchFamily="2" charset="2"/>
              <a:buChar char="n"/>
            </a:pPr>
            <a:r>
              <a:rPr lang="zh-CN" altLang="en-US" sz="2200" dirty="0">
                <a:solidFill>
                  <a:prstClr val="black"/>
                </a:solidFill>
                <a:latin typeface="微软雅黑"/>
                <a:ea typeface="微软雅黑"/>
              </a:rPr>
              <a:t>减少实验操作者</a:t>
            </a:r>
            <a:r>
              <a:rPr lang="en-US" altLang="zh-CN" sz="2200" dirty="0">
                <a:solidFill>
                  <a:prstClr val="black"/>
                </a:solidFill>
                <a:latin typeface="微软雅黑"/>
                <a:ea typeface="微软雅黑"/>
              </a:rPr>
              <a:t>/</a:t>
            </a:r>
            <a:r>
              <a:rPr lang="zh-CN" altLang="en-US" sz="2200" dirty="0">
                <a:solidFill>
                  <a:prstClr val="black"/>
                </a:solidFill>
              </a:rPr>
              <a:t>用户态程序</a:t>
            </a:r>
            <a:r>
              <a:rPr lang="zh-CN" altLang="en-US" sz="2200" dirty="0">
                <a:solidFill>
                  <a:prstClr val="black"/>
                </a:solidFill>
                <a:latin typeface="微软雅黑"/>
                <a:ea typeface="微软雅黑"/>
              </a:rPr>
              <a:t>对移植的感知</a:t>
            </a:r>
            <a:endParaRPr lang="en-US" altLang="zh-CN" sz="2200" dirty="0">
              <a:solidFill>
                <a:prstClr val="black"/>
              </a:solidFill>
              <a:latin typeface="微软雅黑"/>
              <a:ea typeface="微软雅黑"/>
            </a:endParaRPr>
          </a:p>
        </p:txBody>
      </p:sp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移植</a:t>
            </a:r>
            <a:r>
              <a:rPr lang="en-US" altLang="zh-CN" dirty="0"/>
              <a:t>PKE</a:t>
            </a:r>
            <a:r>
              <a:rPr lang="zh-CN" altLang="en-US" dirty="0"/>
              <a:t>的总体设计</a:t>
            </a:r>
          </a:p>
        </p:txBody>
      </p:sp>
      <p:sp>
        <p:nvSpPr>
          <p:cNvPr id="5" name="文本框 4"/>
          <p:cNvSpPr txBox="1">
            <a:spLocks noChangeArrowheads="1"/>
          </p:cNvSpPr>
          <p:nvPr/>
        </p:nvSpPr>
        <p:spPr bwMode="auto">
          <a:xfrm>
            <a:off x="357352" y="235111"/>
            <a:ext cx="969798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marL="228600" marR="0" lvl="0" indent="-22860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600" b="1" dirty="0">
                <a:solidFill>
                  <a:prstClr val="white"/>
                </a:solidFill>
              </a:rPr>
              <a:t>2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BF1C72D-9994-4637-9D83-CBB7957504D6}"/>
              </a:ext>
            </a:extLst>
          </p:cNvPr>
          <p:cNvSpPr txBox="1"/>
          <p:nvPr/>
        </p:nvSpPr>
        <p:spPr>
          <a:xfrm>
            <a:off x="842251" y="1017683"/>
            <a:ext cx="1785104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lang="zh-CN" altLang="en-US" sz="3200" b="1" spc="100" dirty="0">
                <a:solidFill>
                  <a:schemeClr val="tx2"/>
                </a:solidFill>
              </a:rPr>
              <a:t>移植目标</a:t>
            </a:r>
          </a:p>
        </p:txBody>
      </p:sp>
    </p:spTree>
    <p:extLst>
      <p:ext uri="{BB962C8B-B14F-4D97-AF65-F5344CB8AC3E}">
        <p14:creationId xmlns:p14="http://schemas.microsoft.com/office/powerpoint/2010/main" val="2834445252"/>
      </p:ext>
    </p:extLst>
  </p:cSld>
  <p:clrMapOvr>
    <a:masterClrMapping/>
  </p:clrMapOvr>
  <p:transition spd="med">
    <p:pull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755624" y="1868510"/>
            <a:ext cx="10498347" cy="22715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algn="just" fontAlgn="base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Font typeface="Wingdings" panose="05000000000000000000" pitchFamily="2" charset="2"/>
              <a:buChar char="n"/>
            </a:pPr>
            <a:r>
              <a:rPr lang="en-US" altLang="zh-CN" sz="2200" dirty="0">
                <a:solidFill>
                  <a:prstClr val="black"/>
                </a:solidFill>
                <a:latin typeface="微软雅黑"/>
                <a:ea typeface="微软雅黑"/>
              </a:rPr>
              <a:t>K210</a:t>
            </a:r>
            <a:r>
              <a:rPr lang="zh-CN" altLang="en-US" sz="2200" dirty="0">
                <a:solidFill>
                  <a:prstClr val="black"/>
                </a:solidFill>
                <a:latin typeface="微软雅黑"/>
                <a:ea typeface="微软雅黑"/>
              </a:rPr>
              <a:t>环境下，无编译</a:t>
            </a:r>
            <a:r>
              <a:rPr lang="en-US" altLang="zh-CN" sz="2200" dirty="0">
                <a:solidFill>
                  <a:prstClr val="black"/>
                </a:solidFill>
                <a:latin typeface="微软雅黑"/>
                <a:ea typeface="微软雅黑"/>
              </a:rPr>
              <a:t>/</a:t>
            </a:r>
            <a:r>
              <a:rPr lang="zh-CN" altLang="en-US" sz="2200" dirty="0">
                <a:solidFill>
                  <a:prstClr val="black"/>
                </a:solidFill>
                <a:latin typeface="微软雅黑"/>
                <a:ea typeface="微软雅黑"/>
              </a:rPr>
              <a:t>烧录脚本，无法进行编译和烧录</a:t>
            </a:r>
            <a:endParaRPr lang="en-US" altLang="zh-CN" sz="2200" dirty="0">
              <a:solidFill>
                <a:prstClr val="black"/>
              </a:solidFill>
              <a:latin typeface="微软雅黑"/>
              <a:ea typeface="微软雅黑"/>
            </a:endParaRPr>
          </a:p>
          <a:p>
            <a:pPr marL="342900" lvl="0" indent="-342900" algn="just" fontAlgn="base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Font typeface="Wingdings" panose="05000000000000000000" pitchFamily="2" charset="2"/>
              <a:buChar char="n"/>
            </a:pPr>
            <a:r>
              <a:rPr lang="zh-CN" altLang="en-US" sz="2200" dirty="0">
                <a:solidFill>
                  <a:prstClr val="black"/>
                </a:solidFill>
                <a:latin typeface="微软雅黑"/>
                <a:ea typeface="微软雅黑"/>
              </a:rPr>
              <a:t>无串口输出功能，无法进行调试</a:t>
            </a:r>
            <a:endParaRPr lang="en-US" altLang="zh-CN" sz="2200" dirty="0">
              <a:solidFill>
                <a:prstClr val="black"/>
              </a:solidFill>
              <a:latin typeface="微软雅黑"/>
              <a:ea typeface="微软雅黑"/>
            </a:endParaRPr>
          </a:p>
          <a:p>
            <a:pPr marL="342900" lvl="0" indent="-342900" algn="just" fontAlgn="base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Font typeface="Wingdings" panose="05000000000000000000" pitchFamily="2" charset="2"/>
              <a:buChar char="n"/>
            </a:pPr>
            <a:r>
              <a:rPr lang="zh-CN" altLang="en-US" sz="2200" dirty="0">
                <a:solidFill>
                  <a:prstClr val="black"/>
                </a:solidFill>
              </a:rPr>
              <a:t>不移除</a:t>
            </a:r>
            <a:r>
              <a:rPr lang="en-US" altLang="zh-CN" sz="2200" dirty="0">
                <a:solidFill>
                  <a:prstClr val="black"/>
                </a:solidFill>
                <a:latin typeface="微软雅黑"/>
                <a:ea typeface="微软雅黑"/>
              </a:rPr>
              <a:t>HTIF</a:t>
            </a:r>
            <a:r>
              <a:rPr lang="zh-CN" altLang="en-US" sz="2200" dirty="0">
                <a:solidFill>
                  <a:prstClr val="black"/>
                </a:solidFill>
                <a:latin typeface="微软雅黑"/>
                <a:ea typeface="微软雅黑"/>
              </a:rPr>
              <a:t>依赖，</a:t>
            </a:r>
            <a:r>
              <a:rPr lang="en-US" altLang="zh-CN" sz="2200" dirty="0">
                <a:solidFill>
                  <a:prstClr val="black"/>
                </a:solidFill>
                <a:latin typeface="微软雅黑"/>
                <a:ea typeface="微软雅黑"/>
              </a:rPr>
              <a:t>PKE</a:t>
            </a:r>
            <a:r>
              <a:rPr lang="zh-CN" altLang="en-US" sz="2200" dirty="0">
                <a:solidFill>
                  <a:prstClr val="black"/>
                </a:solidFill>
                <a:latin typeface="微软雅黑"/>
                <a:ea typeface="微软雅黑"/>
              </a:rPr>
              <a:t>就无法正常运行</a:t>
            </a:r>
            <a:endParaRPr lang="en-US" altLang="zh-CN" sz="2200" dirty="0">
              <a:solidFill>
                <a:prstClr val="black"/>
              </a:solidFill>
              <a:latin typeface="微软雅黑"/>
              <a:ea typeface="微软雅黑"/>
            </a:endParaRPr>
          </a:p>
          <a:p>
            <a:pPr marL="342900" lvl="0" indent="-342900" algn="just" fontAlgn="base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Font typeface="Wingdings" panose="05000000000000000000" pitchFamily="2" charset="2"/>
              <a:buChar char="n"/>
            </a:pPr>
            <a:r>
              <a:rPr lang="zh-CN" altLang="en-US" sz="2200" dirty="0">
                <a:solidFill>
                  <a:prstClr val="black"/>
                </a:solidFill>
                <a:latin typeface="微软雅黑"/>
                <a:ea typeface="微软雅黑"/>
              </a:rPr>
              <a:t>移除</a:t>
            </a:r>
            <a:r>
              <a:rPr lang="en-US" altLang="zh-CN" sz="2200" dirty="0">
                <a:solidFill>
                  <a:prstClr val="black"/>
                </a:solidFill>
                <a:latin typeface="微软雅黑"/>
                <a:ea typeface="微软雅黑"/>
              </a:rPr>
              <a:t>HTIF</a:t>
            </a:r>
            <a:r>
              <a:rPr lang="zh-CN" altLang="en-US" sz="2200" dirty="0">
                <a:solidFill>
                  <a:prstClr val="black"/>
                </a:solidFill>
                <a:latin typeface="微软雅黑"/>
                <a:ea typeface="微软雅黑"/>
              </a:rPr>
              <a:t>依赖</a:t>
            </a:r>
            <a:r>
              <a:rPr lang="zh-CN" altLang="en-US" sz="2200">
                <a:solidFill>
                  <a:prstClr val="black"/>
                </a:solidFill>
                <a:latin typeface="微软雅黑"/>
                <a:ea typeface="微软雅黑"/>
              </a:rPr>
              <a:t>需要深入阅读</a:t>
            </a:r>
            <a:r>
              <a:rPr lang="en-US" altLang="zh-CN" sz="2200">
                <a:solidFill>
                  <a:prstClr val="black"/>
                </a:solidFill>
                <a:latin typeface="微软雅黑"/>
                <a:ea typeface="微软雅黑"/>
              </a:rPr>
              <a:t>PKE</a:t>
            </a:r>
            <a:r>
              <a:rPr lang="zh-CN" altLang="en-US" sz="2200" dirty="0">
                <a:solidFill>
                  <a:prstClr val="black"/>
                </a:solidFill>
                <a:latin typeface="微软雅黑"/>
                <a:ea typeface="微软雅黑"/>
              </a:rPr>
              <a:t>源码</a:t>
            </a:r>
            <a:endParaRPr lang="en-US" altLang="zh-CN" sz="2200" dirty="0">
              <a:solidFill>
                <a:prstClr val="black"/>
              </a:solidFill>
            </a:endParaRPr>
          </a:p>
        </p:txBody>
      </p:sp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移植</a:t>
            </a:r>
            <a:r>
              <a:rPr lang="en-US" altLang="zh-CN" dirty="0"/>
              <a:t>PKE</a:t>
            </a:r>
            <a:r>
              <a:rPr lang="zh-CN" altLang="en-US" dirty="0"/>
              <a:t>的总体设计</a:t>
            </a:r>
          </a:p>
        </p:txBody>
      </p:sp>
      <p:sp>
        <p:nvSpPr>
          <p:cNvPr id="5" name="文本框 4"/>
          <p:cNvSpPr txBox="1">
            <a:spLocks noChangeArrowheads="1"/>
          </p:cNvSpPr>
          <p:nvPr/>
        </p:nvSpPr>
        <p:spPr bwMode="auto">
          <a:xfrm>
            <a:off x="357352" y="235111"/>
            <a:ext cx="969798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marL="228600" marR="0" lvl="0" indent="-22860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600" b="1" dirty="0">
                <a:solidFill>
                  <a:prstClr val="white"/>
                </a:solidFill>
              </a:rPr>
              <a:t>2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BF1C72D-9994-4637-9D83-CBB7957504D6}"/>
              </a:ext>
            </a:extLst>
          </p:cNvPr>
          <p:cNvSpPr txBox="1"/>
          <p:nvPr/>
        </p:nvSpPr>
        <p:spPr>
          <a:xfrm>
            <a:off x="842251" y="1017683"/>
            <a:ext cx="1785104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lang="zh-CN" altLang="en-US" sz="3200" b="1" spc="100" dirty="0">
                <a:solidFill>
                  <a:schemeClr val="tx2"/>
                </a:solidFill>
              </a:rPr>
              <a:t>移植难点</a:t>
            </a:r>
          </a:p>
        </p:txBody>
      </p:sp>
    </p:spTree>
    <p:extLst>
      <p:ext uri="{BB962C8B-B14F-4D97-AF65-F5344CB8AC3E}">
        <p14:creationId xmlns:p14="http://schemas.microsoft.com/office/powerpoint/2010/main" val="1689956792"/>
      </p:ext>
    </p:extLst>
  </p:cSld>
  <p:clrMapOvr>
    <a:masterClrMapping/>
  </p:clrMapOvr>
  <p:transition spd="med">
    <p:pull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移植</a:t>
            </a:r>
            <a:r>
              <a:rPr lang="en-US" altLang="zh-CN" dirty="0"/>
              <a:t>PKE</a:t>
            </a:r>
            <a:r>
              <a:rPr lang="zh-CN" altLang="en-US" dirty="0"/>
              <a:t>的总体设计</a:t>
            </a:r>
          </a:p>
        </p:txBody>
      </p:sp>
      <p:sp>
        <p:nvSpPr>
          <p:cNvPr id="5" name="文本框 4"/>
          <p:cNvSpPr txBox="1">
            <a:spLocks noChangeArrowheads="1"/>
          </p:cNvSpPr>
          <p:nvPr/>
        </p:nvSpPr>
        <p:spPr bwMode="auto">
          <a:xfrm>
            <a:off x="357352" y="235111"/>
            <a:ext cx="969798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marL="228600" marR="0" lvl="0" indent="-22860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600" b="1" dirty="0">
                <a:solidFill>
                  <a:prstClr val="white"/>
                </a:solidFill>
              </a:rPr>
              <a:t>2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BF1C72D-9994-4637-9D83-CBB7957504D6}"/>
              </a:ext>
            </a:extLst>
          </p:cNvPr>
          <p:cNvSpPr txBox="1"/>
          <p:nvPr/>
        </p:nvSpPr>
        <p:spPr>
          <a:xfrm>
            <a:off x="842251" y="1017683"/>
            <a:ext cx="3477875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lang="zh-CN" altLang="en-US" sz="3200" b="1" spc="100" dirty="0">
                <a:solidFill>
                  <a:schemeClr val="tx2"/>
                </a:solidFill>
              </a:rPr>
              <a:t>移植前的系统架构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CA9D58A-84CA-4AC1-A1CE-BB62758593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0996" y="1734730"/>
            <a:ext cx="5471655" cy="4116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79300"/>
      </p:ext>
    </p:extLst>
  </p:cSld>
  <p:clrMapOvr>
    <a:masterClrMapping/>
  </p:clrMapOvr>
  <p:transition spd="med">
    <p:pull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移植</a:t>
            </a:r>
            <a:r>
              <a:rPr lang="en-US" altLang="zh-CN" dirty="0"/>
              <a:t>PKE</a:t>
            </a:r>
            <a:r>
              <a:rPr lang="zh-CN" altLang="en-US" dirty="0"/>
              <a:t>的总体设计</a:t>
            </a:r>
          </a:p>
        </p:txBody>
      </p:sp>
      <p:sp>
        <p:nvSpPr>
          <p:cNvPr id="5" name="文本框 4"/>
          <p:cNvSpPr txBox="1">
            <a:spLocks noChangeArrowheads="1"/>
          </p:cNvSpPr>
          <p:nvPr/>
        </p:nvSpPr>
        <p:spPr bwMode="auto">
          <a:xfrm>
            <a:off x="357352" y="235111"/>
            <a:ext cx="969798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marL="228600" marR="0" lvl="0" indent="-22860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600" b="1" dirty="0">
                <a:solidFill>
                  <a:prstClr val="white"/>
                </a:solidFill>
              </a:rPr>
              <a:t>2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BF1C72D-9994-4637-9D83-CBB7957504D6}"/>
              </a:ext>
            </a:extLst>
          </p:cNvPr>
          <p:cNvSpPr txBox="1"/>
          <p:nvPr/>
        </p:nvSpPr>
        <p:spPr>
          <a:xfrm>
            <a:off x="842251" y="1017683"/>
            <a:ext cx="3477875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lang="zh-CN" altLang="en-US" sz="3200" b="1" spc="100" dirty="0">
                <a:solidFill>
                  <a:schemeClr val="tx2"/>
                </a:solidFill>
              </a:rPr>
              <a:t>移植后的系统架构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7628A6A9-7F22-4CD9-B8A5-2A61CA8169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7213" y="1310070"/>
            <a:ext cx="4925690" cy="4702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286863"/>
      </p:ext>
    </p:extLst>
  </p:cSld>
  <p:clrMapOvr>
    <a:masterClrMapping/>
  </p:clrMapOvr>
  <p:transition spd="med">
    <p:pull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移植</a:t>
            </a:r>
            <a:r>
              <a:rPr lang="en-US" altLang="zh-CN" dirty="0"/>
              <a:t>PKE</a:t>
            </a:r>
            <a:r>
              <a:rPr lang="zh-CN" altLang="en-US" dirty="0"/>
              <a:t>的总体设计</a:t>
            </a:r>
          </a:p>
        </p:txBody>
      </p:sp>
      <p:sp>
        <p:nvSpPr>
          <p:cNvPr id="5" name="文本框 4"/>
          <p:cNvSpPr txBox="1">
            <a:spLocks noChangeArrowheads="1"/>
          </p:cNvSpPr>
          <p:nvPr/>
        </p:nvSpPr>
        <p:spPr bwMode="auto">
          <a:xfrm>
            <a:off x="357352" y="235111"/>
            <a:ext cx="969798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marL="228600" marR="0" lvl="0" indent="-22860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600" b="1" dirty="0">
                <a:solidFill>
                  <a:prstClr val="white"/>
                </a:solidFill>
              </a:rPr>
              <a:t>2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BF1C72D-9994-4637-9D83-CBB7957504D6}"/>
              </a:ext>
            </a:extLst>
          </p:cNvPr>
          <p:cNvSpPr txBox="1"/>
          <p:nvPr/>
        </p:nvSpPr>
        <p:spPr>
          <a:xfrm>
            <a:off x="842251" y="1017683"/>
            <a:ext cx="3054682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lang="zh-CN" altLang="en-US" sz="3200" b="1" spc="100" dirty="0">
                <a:solidFill>
                  <a:schemeClr val="tx2"/>
                </a:solidFill>
              </a:rPr>
              <a:t>系统架构的变化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C3A5232-8513-40B6-BFA3-9480EECE4F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5397" y="1017683"/>
            <a:ext cx="7890422" cy="4999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854535"/>
      </p:ext>
    </p:extLst>
  </p:cSld>
  <p:clrMapOvr>
    <a:masterClrMapping/>
  </p:clrMapOvr>
  <p:transition spd="med">
    <p:pull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>
            <a:off x="3664800" y="4284003"/>
            <a:ext cx="5823258" cy="782044"/>
            <a:chOff x="4571462" y="3010783"/>
            <a:chExt cx="4102067" cy="550893"/>
          </a:xfrm>
        </p:grpSpPr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4E038620-75A5-4520-8E25-F9C7B2B6904E}"/>
                </a:ext>
              </a:extLst>
            </p:cNvPr>
            <p:cNvSpPr/>
            <p:nvPr/>
          </p:nvSpPr>
          <p:spPr>
            <a:xfrm>
              <a:off x="4571462" y="3010783"/>
              <a:ext cx="550893" cy="55089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400" dirty="0">
                  <a:latin typeface="Century Gothic" panose="020B0502020202020204" pitchFamily="34" charset="0"/>
                </a:rPr>
                <a:t>3</a:t>
              </a:r>
              <a:endParaRPr lang="zh-CN" altLang="en-US" sz="4400" dirty="0">
                <a:latin typeface="Century Gothic" panose="020B0502020202020204" pitchFamily="34" charset="0"/>
              </a:endParaRP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7B507C22-58B8-463E-AFBC-7B1028DAA2A5}"/>
                </a:ext>
              </a:extLst>
            </p:cNvPr>
            <p:cNvSpPr txBox="1"/>
            <p:nvPr/>
          </p:nvSpPr>
          <p:spPr>
            <a:xfrm>
              <a:off x="5377891" y="3079251"/>
              <a:ext cx="3295638" cy="39025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zh-CN" altLang="en-US" sz="3600" b="1" spc="300" dirty="0">
                  <a:latin typeface="+mj-ea"/>
                </a:rPr>
                <a:t>移植</a:t>
              </a:r>
              <a:r>
                <a:rPr lang="en-US" altLang="zh-CN" sz="3600" b="1" spc="300" dirty="0">
                  <a:latin typeface="+mj-ea"/>
                </a:rPr>
                <a:t>PKE</a:t>
              </a:r>
              <a:r>
                <a:rPr lang="zh-CN" altLang="en-US" sz="3600" b="1" spc="300" dirty="0">
                  <a:latin typeface="+mj-ea"/>
                </a:rPr>
                <a:t>的具体实现</a:t>
              </a:r>
              <a:endParaRPr lang="zh-CN" altLang="en-US" sz="3600" b="1" spc="300" dirty="0">
                <a:solidFill>
                  <a:schemeClr val="accent3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33917711"/>
      </p:ext>
    </p:extLst>
  </p:cSld>
  <p:clrMapOvr>
    <a:masterClrMapping/>
  </p:clrMapOvr>
  <p:transition spd="med">
    <p:pull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移植</a:t>
            </a:r>
            <a:r>
              <a:rPr lang="en-US" altLang="zh-CN" dirty="0"/>
              <a:t>PKE</a:t>
            </a:r>
            <a:r>
              <a:rPr lang="zh-CN" altLang="en-US" dirty="0"/>
              <a:t>的具体实现</a:t>
            </a:r>
          </a:p>
        </p:txBody>
      </p:sp>
      <p:sp>
        <p:nvSpPr>
          <p:cNvPr id="5" name="文本框 4"/>
          <p:cNvSpPr txBox="1">
            <a:spLocks noChangeArrowheads="1"/>
          </p:cNvSpPr>
          <p:nvPr/>
        </p:nvSpPr>
        <p:spPr bwMode="auto">
          <a:xfrm>
            <a:off x="357352" y="235111"/>
            <a:ext cx="969798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marL="228600" marR="0" lvl="0" indent="-22860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rPr>
              <a:t>3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BF1C72D-9994-4637-9D83-CBB7957504D6}"/>
              </a:ext>
            </a:extLst>
          </p:cNvPr>
          <p:cNvSpPr txBox="1"/>
          <p:nvPr/>
        </p:nvSpPr>
        <p:spPr>
          <a:xfrm>
            <a:off x="842251" y="1017683"/>
            <a:ext cx="1785104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lang="zh-CN" altLang="en-US" sz="3200" b="1" spc="100" dirty="0">
                <a:solidFill>
                  <a:schemeClr val="tx2"/>
                </a:solidFill>
              </a:rPr>
              <a:t>环境搭建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8A3D304-1BC9-4A77-96E7-598A495F4B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0111" y="1217569"/>
            <a:ext cx="8075838" cy="4171567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7AE8B1CA-6BBF-48BF-8609-E753D107B83C}"/>
              </a:ext>
            </a:extLst>
          </p:cNvPr>
          <p:cNvSpPr txBox="1"/>
          <p:nvPr/>
        </p:nvSpPr>
        <p:spPr>
          <a:xfrm>
            <a:off x="6539529" y="5566813"/>
            <a:ext cx="2157001" cy="430887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lang="zh-CN" altLang="en-US" sz="2200" spc="100" dirty="0"/>
              <a:t>下载编译工具链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59A0D644-5BA6-4C40-9A53-B2829EFAEF9E}"/>
              </a:ext>
            </a:extLst>
          </p:cNvPr>
          <p:cNvSpPr txBox="1"/>
          <p:nvPr/>
        </p:nvSpPr>
        <p:spPr>
          <a:xfrm>
            <a:off x="842251" y="2248164"/>
            <a:ext cx="2551034" cy="11613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en-US" altLang="zh-CN" sz="2000" dirty="0">
                <a:hlinkClick r:id="rId4"/>
              </a:rPr>
              <a:t>https://www.sifive.com/software</a:t>
            </a:r>
            <a:endParaRPr lang="zh-CN" altLang="en-US" sz="2000" spc="300" dirty="0">
              <a:solidFill>
                <a:srgbClr val="000000">
                  <a:lumMod val="85000"/>
                  <a:lumOff val="15000"/>
                </a:srgbClr>
              </a:solidFill>
            </a:endParaRPr>
          </a:p>
          <a:p>
            <a:pPr algn="just">
              <a:lnSpc>
                <a:spcPct val="130000"/>
              </a:lnSpc>
            </a:pPr>
            <a:endParaRPr lang="zh-CN" altLang="en-US" sz="2000" spc="300" dirty="0">
              <a:solidFill>
                <a:srgbClr val="000000">
                  <a:lumMod val="85000"/>
                  <a:lumOff val="15000"/>
                </a:srgbClr>
              </a:solidFill>
              <a:latin typeface="微软雅黑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2766213765"/>
      </p:ext>
    </p:extLst>
  </p:cSld>
  <p:clrMapOvr>
    <a:masterClrMapping/>
  </p:clrMapOvr>
  <p:transition spd="med">
    <p:pull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移植</a:t>
            </a:r>
            <a:r>
              <a:rPr lang="en-US" altLang="zh-CN" dirty="0"/>
              <a:t>PKE</a:t>
            </a:r>
            <a:r>
              <a:rPr lang="zh-CN" altLang="en-US" dirty="0"/>
              <a:t>的具体实现</a:t>
            </a:r>
          </a:p>
        </p:txBody>
      </p:sp>
      <p:sp>
        <p:nvSpPr>
          <p:cNvPr id="5" name="文本框 4"/>
          <p:cNvSpPr txBox="1">
            <a:spLocks noChangeArrowheads="1"/>
          </p:cNvSpPr>
          <p:nvPr/>
        </p:nvSpPr>
        <p:spPr bwMode="auto">
          <a:xfrm>
            <a:off x="357352" y="235111"/>
            <a:ext cx="969798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marL="228600" marR="0" lvl="0" indent="-22860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rPr>
              <a:t>3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BF1C72D-9994-4637-9D83-CBB7957504D6}"/>
              </a:ext>
            </a:extLst>
          </p:cNvPr>
          <p:cNvSpPr txBox="1"/>
          <p:nvPr/>
        </p:nvSpPr>
        <p:spPr>
          <a:xfrm>
            <a:off x="842251" y="1017683"/>
            <a:ext cx="1785104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lang="zh-CN" altLang="en-US" sz="3200" b="1" spc="100" dirty="0">
                <a:solidFill>
                  <a:schemeClr val="tx2"/>
                </a:solidFill>
              </a:rPr>
              <a:t>环境搭建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AE8B1CA-6BBF-48BF-8609-E753D107B83C}"/>
              </a:ext>
            </a:extLst>
          </p:cNvPr>
          <p:cNvSpPr txBox="1"/>
          <p:nvPr/>
        </p:nvSpPr>
        <p:spPr>
          <a:xfrm>
            <a:off x="6857634" y="5547930"/>
            <a:ext cx="2157001" cy="430887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lang="zh-CN" altLang="en-US" sz="2200" spc="100" dirty="0"/>
              <a:t>配置编译工具链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28EB75D-2868-4A9B-9C92-FBA67EF1FBD4}"/>
              </a:ext>
            </a:extLst>
          </p:cNvPr>
          <p:cNvSpPr txBox="1"/>
          <p:nvPr/>
        </p:nvSpPr>
        <p:spPr>
          <a:xfrm>
            <a:off x="842251" y="2248164"/>
            <a:ext cx="2551034" cy="236167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2000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/>
                <a:ea typeface="微软雅黑"/>
              </a:rPr>
              <a:t>将工具链压缩包解压、将得到的</a:t>
            </a:r>
            <a:r>
              <a:rPr lang="en-US" altLang="zh-CN" sz="2000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/>
                <a:ea typeface="微软雅黑"/>
              </a:rPr>
              <a:t>bin</a:t>
            </a:r>
            <a:r>
              <a:rPr lang="zh-CN" altLang="en-US" sz="2000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/>
                <a:ea typeface="微软雅黑"/>
              </a:rPr>
              <a:t>目录路径配置到系统的环境变量中。编译环境就配置完成了。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607A99D-1E66-4775-9D8D-D742AB7598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7621" y="1091776"/>
            <a:ext cx="7388025" cy="4306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111810"/>
      </p:ext>
    </p:extLst>
  </p:cSld>
  <p:clrMapOvr>
    <a:masterClrMapping/>
  </p:clrMapOvr>
  <p:transition spd="med">
    <p:pull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移植</a:t>
            </a:r>
            <a:r>
              <a:rPr lang="en-US" altLang="zh-CN" dirty="0"/>
              <a:t>PKE</a:t>
            </a:r>
            <a:r>
              <a:rPr lang="zh-CN" altLang="en-US" dirty="0"/>
              <a:t>的具体实现</a:t>
            </a:r>
          </a:p>
        </p:txBody>
      </p:sp>
      <p:sp>
        <p:nvSpPr>
          <p:cNvPr id="5" name="文本框 4"/>
          <p:cNvSpPr txBox="1">
            <a:spLocks noChangeArrowheads="1"/>
          </p:cNvSpPr>
          <p:nvPr/>
        </p:nvSpPr>
        <p:spPr bwMode="auto">
          <a:xfrm>
            <a:off x="357352" y="235111"/>
            <a:ext cx="969798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marL="228600" marR="0" lvl="0" indent="-22860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rPr>
              <a:t>3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BF1C72D-9994-4637-9D83-CBB7957504D6}"/>
              </a:ext>
            </a:extLst>
          </p:cNvPr>
          <p:cNvSpPr txBox="1"/>
          <p:nvPr/>
        </p:nvSpPr>
        <p:spPr>
          <a:xfrm>
            <a:off x="842251" y="1017683"/>
            <a:ext cx="1785104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lang="zh-CN" altLang="en-US" sz="3200" b="1" spc="100" dirty="0">
                <a:solidFill>
                  <a:schemeClr val="tx2"/>
                </a:solidFill>
              </a:rPr>
              <a:t>环境搭建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AE8B1CA-6BBF-48BF-8609-E753D107B83C}"/>
              </a:ext>
            </a:extLst>
          </p:cNvPr>
          <p:cNvSpPr txBox="1"/>
          <p:nvPr/>
        </p:nvSpPr>
        <p:spPr>
          <a:xfrm>
            <a:off x="6719897" y="5624873"/>
            <a:ext cx="2588209" cy="430887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lang="zh-CN" altLang="en-US" sz="2200" spc="100" dirty="0"/>
              <a:t>安装</a:t>
            </a:r>
            <a:r>
              <a:rPr lang="en-US" altLang="zh-CN" sz="2200" spc="100" dirty="0"/>
              <a:t>K210</a:t>
            </a:r>
            <a:r>
              <a:rPr lang="zh-CN" altLang="en-US" sz="2200" spc="100" dirty="0"/>
              <a:t>软件环境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36F0510-0942-428E-85AA-748593F17DE0}"/>
              </a:ext>
            </a:extLst>
          </p:cNvPr>
          <p:cNvSpPr txBox="1"/>
          <p:nvPr/>
        </p:nvSpPr>
        <p:spPr>
          <a:xfrm>
            <a:off x="842251" y="2412972"/>
            <a:ext cx="2551034" cy="15614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2000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/>
                <a:ea typeface="微软雅黑"/>
              </a:rPr>
              <a:t>烧录程序</a:t>
            </a:r>
            <a:r>
              <a:rPr lang="en-US" altLang="zh-CN" sz="2000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/>
                <a:ea typeface="微软雅黑"/>
              </a:rPr>
              <a:t>K-Flash</a:t>
            </a:r>
            <a:r>
              <a:rPr lang="zh-CN" altLang="en-US" sz="2000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/>
                <a:ea typeface="微软雅黑"/>
              </a:rPr>
              <a:t>和串口通讯工具</a:t>
            </a:r>
            <a:r>
              <a:rPr lang="en-US" altLang="zh-CN" sz="2000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/>
                <a:ea typeface="微软雅黑"/>
              </a:rPr>
              <a:t>minitem</a:t>
            </a:r>
            <a:r>
              <a:rPr lang="zh-CN" altLang="en-US" sz="2000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/>
                <a:ea typeface="微软雅黑"/>
              </a:rPr>
              <a:t>都是使用</a:t>
            </a:r>
            <a:r>
              <a:rPr lang="en-US" altLang="zh-CN" sz="2000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/>
                <a:ea typeface="微软雅黑"/>
              </a:rPr>
              <a:t>python3</a:t>
            </a:r>
            <a:r>
              <a:rPr lang="zh-CN" altLang="en-US" sz="2000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/>
                <a:ea typeface="微软雅黑"/>
              </a:rPr>
              <a:t>编写的。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7E36ABB2-33F8-4C31-A808-FCBE4627C2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3628" y="1017683"/>
            <a:ext cx="7600749" cy="4434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967178"/>
      </p:ext>
    </p:extLst>
  </p:cSld>
  <p:clrMapOvr>
    <a:masterClrMapping/>
  </p:clrMapOvr>
  <p:transition spd="med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盲评结果</a:t>
            </a:r>
            <a:r>
              <a:rPr lang="en-US" altLang="zh-CN" dirty="0"/>
              <a:t>&amp;</a:t>
            </a:r>
            <a:r>
              <a:rPr lang="zh-CN" altLang="en-US" dirty="0"/>
              <a:t>形式审查表</a:t>
            </a:r>
          </a:p>
        </p:txBody>
      </p:sp>
      <p:sp>
        <p:nvSpPr>
          <p:cNvPr id="10" name="文本框 9"/>
          <p:cNvSpPr txBox="1">
            <a:spLocks noChangeArrowheads="1"/>
          </p:cNvSpPr>
          <p:nvPr/>
        </p:nvSpPr>
        <p:spPr bwMode="auto">
          <a:xfrm>
            <a:off x="357352" y="235111"/>
            <a:ext cx="969798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3600" b="1" dirty="0">
                <a:solidFill>
                  <a:schemeClr val="bg1"/>
                </a:solidFill>
              </a:rPr>
              <a:t>0</a:t>
            </a:r>
            <a:endParaRPr lang="zh-CN" altLang="en-US" sz="3600" b="1" dirty="0">
              <a:solidFill>
                <a:schemeClr val="bg1"/>
              </a:solidFill>
            </a:endParaRPr>
          </a:p>
        </p:txBody>
      </p:sp>
      <p:sp>
        <p:nvSpPr>
          <p:cNvPr id="11" name="内容占位符 1">
            <a:extLst>
              <a:ext uri="{FF2B5EF4-FFF2-40B4-BE49-F238E27FC236}">
                <a16:creationId xmlns:a16="http://schemas.microsoft.com/office/drawing/2014/main" id="{9220699B-30D4-4073-91F7-02313840C09E}"/>
              </a:ext>
            </a:extLst>
          </p:cNvPr>
          <p:cNvSpPr txBox="1">
            <a:spLocks/>
          </p:cNvSpPr>
          <p:nvPr/>
        </p:nvSpPr>
        <p:spPr>
          <a:xfrm>
            <a:off x="1539631" y="1700198"/>
            <a:ext cx="9100038" cy="361070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28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查重率：</a:t>
            </a:r>
            <a:r>
              <a:rPr kumimoji="0" lang="en-US" altLang="zh-CN" sz="28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0.1%</a:t>
            </a: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28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盲评成绩：</a:t>
            </a:r>
            <a:r>
              <a:rPr kumimoji="0" lang="en-US" altLang="zh-CN" sz="28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A+(96)</a:t>
            </a:r>
            <a:r>
              <a:rPr kumimoji="0" lang="zh-CN" altLang="en-US" sz="28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、</a:t>
            </a:r>
            <a:r>
              <a:rPr kumimoji="0" lang="en-US" altLang="zh-CN" sz="28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B</a:t>
            </a:r>
            <a:r>
              <a:rPr lang="en-US" altLang="zh-CN" dirty="0">
                <a:solidFill>
                  <a:srgbClr val="000000"/>
                </a:solidFill>
                <a:latin typeface="微软雅黑"/>
                <a:ea typeface="微软雅黑"/>
              </a:rPr>
              <a:t>(84)</a:t>
            </a: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dirty="0">
                <a:solidFill>
                  <a:srgbClr val="000000"/>
                </a:solidFill>
                <a:latin typeface="微软雅黑"/>
                <a:ea typeface="微软雅黑"/>
              </a:rPr>
              <a:t>是否申请评优：否</a:t>
            </a:r>
            <a:endParaRPr lang="en-US" altLang="zh-CN" dirty="0">
              <a:solidFill>
                <a:srgbClr val="000000"/>
              </a:solidFill>
              <a:latin typeface="微软雅黑"/>
              <a:ea typeface="微软雅黑"/>
            </a:endParaRPr>
          </a:p>
          <a:p>
            <a:pPr marL="0" lvl="0" indent="0">
              <a:buNone/>
              <a:defRPr/>
            </a:pPr>
            <a:r>
              <a:rPr lang="zh-CN" altLang="en-US" dirty="0">
                <a:solidFill>
                  <a:srgbClr val="000000"/>
                </a:solidFill>
              </a:rPr>
              <a:t>形式审查表：</a:t>
            </a:r>
            <a:endParaRPr kumimoji="0" lang="zh-CN" altLang="en-US" sz="2800" b="0" i="0" u="none" strike="noStrike" kern="1200" cap="none" spc="3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2" name="半闭框 11">
            <a:extLst>
              <a:ext uri="{FF2B5EF4-FFF2-40B4-BE49-F238E27FC236}">
                <a16:creationId xmlns:a16="http://schemas.microsoft.com/office/drawing/2014/main" id="{0D90A06A-B605-4CDB-9B13-1BB6C4658928}"/>
              </a:ext>
            </a:extLst>
          </p:cNvPr>
          <p:cNvSpPr/>
          <p:nvPr/>
        </p:nvSpPr>
        <p:spPr>
          <a:xfrm>
            <a:off x="1058985" y="1459875"/>
            <a:ext cx="480646" cy="480646"/>
          </a:xfrm>
          <a:prstGeom prst="halfFrame">
            <a:avLst>
              <a:gd name="adj1" fmla="val 17948"/>
              <a:gd name="adj2" fmla="val 17949"/>
            </a:avLst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3" name="半闭框 12">
            <a:extLst>
              <a:ext uri="{FF2B5EF4-FFF2-40B4-BE49-F238E27FC236}">
                <a16:creationId xmlns:a16="http://schemas.microsoft.com/office/drawing/2014/main" id="{F77F212D-4F59-4957-9187-E73A42BE8E9D}"/>
              </a:ext>
            </a:extLst>
          </p:cNvPr>
          <p:cNvSpPr/>
          <p:nvPr/>
        </p:nvSpPr>
        <p:spPr>
          <a:xfrm flipH="1" flipV="1">
            <a:off x="10639669" y="5185859"/>
            <a:ext cx="480646" cy="480646"/>
          </a:xfrm>
          <a:prstGeom prst="halfFrame">
            <a:avLst>
              <a:gd name="adj1" fmla="val 17948"/>
              <a:gd name="adj2" fmla="val 17949"/>
            </a:avLst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43E1F6C-4B84-4FCC-9A61-6093ED363A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7526" y="3070954"/>
            <a:ext cx="3747737" cy="2980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226575"/>
      </p:ext>
    </p:extLst>
  </p:cSld>
  <p:clrMapOvr>
    <a:masterClrMapping/>
  </p:clrMapOvr>
  <p:transition spd="med">
    <p:pull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移植</a:t>
            </a:r>
            <a:r>
              <a:rPr lang="en-US" altLang="zh-CN" dirty="0"/>
              <a:t>PKE</a:t>
            </a:r>
            <a:r>
              <a:rPr lang="zh-CN" altLang="en-US" dirty="0"/>
              <a:t>的具体实现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ACFFC922-C1F3-419D-B1E7-D7E0BBB372A6}"/>
              </a:ext>
            </a:extLst>
          </p:cNvPr>
          <p:cNvSpPr txBox="1"/>
          <p:nvPr/>
        </p:nvSpPr>
        <p:spPr>
          <a:xfrm>
            <a:off x="660398" y="1018800"/>
            <a:ext cx="5435602" cy="619744"/>
          </a:xfrm>
          <a:prstGeom prst="roundRect">
            <a:avLst/>
          </a:prstGeom>
          <a:solidFill>
            <a:schemeClr val="accent1"/>
          </a:solidFill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0" cap="none" spc="3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/>
                <a:ea typeface="微软雅黑"/>
              </a:rPr>
              <a:t> 改造编译流程</a:t>
            </a:r>
            <a:r>
              <a:rPr kumimoji="0" lang="en-US" altLang="zh-CN" sz="2800" b="1" i="0" u="none" strike="noStrike" kern="0" cap="none" spc="3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/>
                <a:ea typeface="微软雅黑"/>
              </a:rPr>
              <a:t>·</a:t>
            </a:r>
            <a:r>
              <a:rPr kumimoji="0" lang="zh-CN" altLang="en-US" sz="2800" b="1" i="0" u="none" strike="noStrike" kern="0" cap="none" spc="3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/>
                <a:ea typeface="微软雅黑"/>
              </a:rPr>
              <a:t>引入</a:t>
            </a:r>
            <a:r>
              <a:rPr kumimoji="0" lang="en-US" altLang="zh-CN" sz="2800" b="1" i="0" u="none" strike="noStrike" kern="0" cap="none" spc="3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/>
                <a:ea typeface="微软雅黑"/>
              </a:rPr>
              <a:t>RustSBI</a:t>
            </a:r>
          </a:p>
        </p:txBody>
      </p:sp>
      <p:sp>
        <p:nvSpPr>
          <p:cNvPr id="22" name="文本框 21"/>
          <p:cNvSpPr txBox="1">
            <a:spLocks noChangeArrowheads="1"/>
          </p:cNvSpPr>
          <p:nvPr/>
        </p:nvSpPr>
        <p:spPr bwMode="auto">
          <a:xfrm>
            <a:off x="357352" y="235111"/>
            <a:ext cx="969798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3600" b="1" dirty="0">
                <a:solidFill>
                  <a:schemeClr val="bg1"/>
                </a:solidFill>
              </a:rPr>
              <a:t>3</a:t>
            </a:r>
            <a:endParaRPr lang="zh-CN" altLang="en-US" sz="3600" b="1" dirty="0">
              <a:solidFill>
                <a:schemeClr val="bg1"/>
              </a:solidFill>
            </a:endParaRPr>
          </a:p>
        </p:txBody>
      </p: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5C70F6B0-DCA5-4853-A79C-8713BC798987}"/>
              </a:ext>
            </a:extLst>
          </p:cNvPr>
          <p:cNvGrpSpPr/>
          <p:nvPr/>
        </p:nvGrpSpPr>
        <p:grpSpPr>
          <a:xfrm>
            <a:off x="660398" y="2064492"/>
            <a:ext cx="2796479" cy="3917208"/>
            <a:chOff x="678857" y="2188316"/>
            <a:chExt cx="2796479" cy="3917208"/>
          </a:xfrm>
        </p:grpSpPr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B243C2BB-F99E-4695-9B62-B0A3B879B636}"/>
                </a:ext>
              </a:extLst>
            </p:cNvPr>
            <p:cNvSpPr/>
            <p:nvPr/>
          </p:nvSpPr>
          <p:spPr>
            <a:xfrm>
              <a:off x="678857" y="2819802"/>
              <a:ext cx="720000" cy="72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E5BE69A9-909D-4513-88DE-2027D812DA6B}"/>
                </a:ext>
              </a:extLst>
            </p:cNvPr>
            <p:cNvSpPr txBox="1"/>
            <p:nvPr/>
          </p:nvSpPr>
          <p:spPr>
            <a:xfrm>
              <a:off x="678857" y="2188316"/>
              <a:ext cx="2495235" cy="830997"/>
            </a:xfrm>
            <a:prstGeom prst="rect">
              <a:avLst/>
            </a:prstGeom>
            <a:noFill/>
          </p:spPr>
          <p:txBody>
            <a:bodyPr wrap="none" lIns="0" rtlCol="0">
              <a:spAutoFit/>
            </a:bodyPr>
            <a:lstStyle/>
            <a:p>
              <a:r>
                <a:rPr lang="en-US" altLang="zh-CN" sz="2400" b="1" spc="100" dirty="0">
                  <a:solidFill>
                    <a:schemeClr val="accent1"/>
                  </a:solidFill>
                </a:rPr>
                <a:t>RustSBI</a:t>
              </a:r>
              <a:r>
                <a:rPr lang="zh-CN" altLang="en-US" sz="2400" b="1" spc="100" dirty="0">
                  <a:solidFill>
                    <a:schemeClr val="accent1"/>
                  </a:solidFill>
                </a:rPr>
                <a:t>是什么</a:t>
              </a:r>
              <a:r>
                <a:rPr lang="en-US" altLang="zh-CN" sz="2400" b="1" spc="100" dirty="0">
                  <a:solidFill>
                    <a:schemeClr val="accent1"/>
                  </a:solidFill>
                </a:rPr>
                <a:t>?</a:t>
              </a:r>
              <a:endParaRPr lang="zh-CN" altLang="en-US" sz="2400" b="1" spc="100" dirty="0">
                <a:solidFill>
                  <a:schemeClr val="accent1"/>
                </a:solidFill>
              </a:endParaRPr>
            </a:p>
            <a:p>
              <a:endParaRPr lang="zh-CN" altLang="en-US" sz="2400" b="1" spc="100" dirty="0">
                <a:solidFill>
                  <a:schemeClr val="accent1"/>
                </a:solidFill>
              </a:endParaRPr>
            </a:p>
          </p:txBody>
        </p:sp>
        <p:sp>
          <p:nvSpPr>
            <p:cNvPr id="46" name="文本框 45">
              <a:extLst>
                <a:ext uri="{FF2B5EF4-FFF2-40B4-BE49-F238E27FC236}">
                  <a16:creationId xmlns:a16="http://schemas.microsoft.com/office/drawing/2014/main" id="{0FE0BC16-F7FD-489C-B1CF-A9B8293CD40D}"/>
                </a:ext>
              </a:extLst>
            </p:cNvPr>
            <p:cNvSpPr txBox="1"/>
            <p:nvPr/>
          </p:nvSpPr>
          <p:spPr>
            <a:xfrm>
              <a:off x="678857" y="3123177"/>
              <a:ext cx="2796479" cy="2982347"/>
            </a:xfrm>
            <a:prstGeom prst="rect">
              <a:avLst/>
            </a:prstGeom>
            <a:noFill/>
          </p:spPr>
          <p:txBody>
            <a:bodyPr wrap="square" lIns="0" rtlCol="0"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pc="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SBI</a:t>
              </a:r>
              <a:r>
                <a:rPr lang="zh-CN" altLang="en-US" spc="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（</a:t>
              </a:r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Supervisor Binary Interface </a:t>
              </a:r>
              <a:r>
                <a:rPr lang="zh-CN" altLang="en-US" spc="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）</a:t>
              </a:r>
              <a:endParaRPr lang="en-US" altLang="zh-CN" spc="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pc="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它是给</a:t>
              </a:r>
              <a:r>
                <a:rPr lang="en-US" altLang="zh-CN" spc="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OS</a:t>
              </a:r>
              <a:r>
                <a:rPr lang="zh-CN" altLang="en-US" spc="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提供引导和运行时服务的一种规范。</a:t>
              </a:r>
              <a:endParaRPr lang="en-US" altLang="zh-CN" spc="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50000"/>
                </a:lnSpc>
              </a:pPr>
              <a:endParaRPr lang="en-US" altLang="zh-CN" spc="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pc="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RustSBI</a:t>
              </a:r>
              <a:r>
                <a:rPr lang="zh-CN" altLang="en-US" spc="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是</a:t>
              </a:r>
              <a:r>
                <a:rPr lang="en-US" altLang="zh-CN" spc="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SBI</a:t>
              </a:r>
              <a:r>
                <a:rPr lang="zh-CN" altLang="en-US" spc="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的</a:t>
              </a:r>
              <a:r>
                <a:rPr lang="en-US" altLang="zh-CN" spc="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Rust</a:t>
              </a:r>
              <a:r>
                <a:rPr lang="zh-CN" altLang="en-US" spc="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语言实现。</a:t>
              </a:r>
            </a:p>
          </p:txBody>
        </p:sp>
      </p:grp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514C7B1D-069C-44AB-8879-596751DB1008}"/>
              </a:ext>
            </a:extLst>
          </p:cNvPr>
          <p:cNvGrpSpPr/>
          <p:nvPr/>
        </p:nvGrpSpPr>
        <p:grpSpPr>
          <a:xfrm>
            <a:off x="5045160" y="2064492"/>
            <a:ext cx="3457037" cy="3917208"/>
            <a:chOff x="5063619" y="2188316"/>
            <a:chExt cx="3457037" cy="3917208"/>
          </a:xfrm>
        </p:grpSpPr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D922A280-CC4B-4268-B486-8E07F5AF2308}"/>
                </a:ext>
              </a:extLst>
            </p:cNvPr>
            <p:cNvSpPr/>
            <p:nvPr/>
          </p:nvSpPr>
          <p:spPr>
            <a:xfrm>
              <a:off x="5063619" y="2819802"/>
              <a:ext cx="720000" cy="72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86B21478-5A50-4F88-B1EB-E3552DD766B4}"/>
                </a:ext>
              </a:extLst>
            </p:cNvPr>
            <p:cNvSpPr txBox="1"/>
            <p:nvPr/>
          </p:nvSpPr>
          <p:spPr>
            <a:xfrm>
              <a:off x="5063619" y="2188316"/>
              <a:ext cx="3457037" cy="461665"/>
            </a:xfrm>
            <a:prstGeom prst="rect">
              <a:avLst/>
            </a:prstGeom>
            <a:noFill/>
          </p:spPr>
          <p:txBody>
            <a:bodyPr wrap="none" lIns="0" rtlCol="0">
              <a:spAutoFit/>
            </a:bodyPr>
            <a:lstStyle/>
            <a:p>
              <a:r>
                <a:rPr lang="zh-CN" altLang="en-US" sz="2400" b="1" spc="100" dirty="0">
                  <a:solidFill>
                    <a:schemeClr val="accent1"/>
                  </a:solidFill>
                </a:rPr>
                <a:t>为什么要引入</a:t>
              </a:r>
              <a:r>
                <a:rPr lang="en-US" altLang="zh-CN" sz="2400" b="1" spc="100" dirty="0">
                  <a:solidFill>
                    <a:schemeClr val="accent1"/>
                  </a:solidFill>
                </a:rPr>
                <a:t>RustSBI?</a:t>
              </a:r>
              <a:endParaRPr lang="zh-CN" altLang="en-US" sz="2400" b="1" spc="100" dirty="0">
                <a:solidFill>
                  <a:schemeClr val="accent1"/>
                </a:solidFill>
              </a:endParaRPr>
            </a:p>
          </p:txBody>
        </p:sp>
        <p:sp>
          <p:nvSpPr>
            <p:cNvPr id="50" name="文本框 49">
              <a:extLst>
                <a:ext uri="{FF2B5EF4-FFF2-40B4-BE49-F238E27FC236}">
                  <a16:creationId xmlns:a16="http://schemas.microsoft.com/office/drawing/2014/main" id="{5E2BC721-B152-43E8-90D6-C91E52B0D56A}"/>
                </a:ext>
              </a:extLst>
            </p:cNvPr>
            <p:cNvSpPr txBox="1"/>
            <p:nvPr/>
          </p:nvSpPr>
          <p:spPr>
            <a:xfrm>
              <a:off x="5063620" y="3123178"/>
              <a:ext cx="2967538" cy="2982346"/>
            </a:xfrm>
            <a:prstGeom prst="rect">
              <a:avLst/>
            </a:prstGeom>
            <a:noFill/>
          </p:spPr>
          <p:txBody>
            <a:bodyPr wrap="square" lIns="0" rtlCol="0"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RustSBI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完成初始化，引导启动</a:t>
              </a:r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OS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；</a:t>
              </a:r>
              <a:endPara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便于其他</a:t>
              </a:r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RISC-V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开发板的移植；</a:t>
              </a:r>
              <a:endPara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在</a:t>
              </a:r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K210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兼容高版本指令；</a:t>
              </a:r>
              <a:endPara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OS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可以通过</a:t>
              </a:r>
              <a:r>
                <a:rPr lang="en-US" altLang="zh-CN" dirty="0" err="1">
                  <a:latin typeface="微软雅黑" panose="020B0503020204020204" pitchFamily="34" charset="-122"/>
                  <a:ea typeface="微软雅黑" panose="020B0503020204020204" pitchFamily="34" charset="-122"/>
                </a:rPr>
                <a:t>ecall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指令陷入</a:t>
              </a:r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M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层，获取</a:t>
              </a:r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RustSBI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功能；</a:t>
              </a:r>
              <a:endPara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144EFFC5-26DE-4A4F-9C0C-593F3FD5805F}"/>
              </a:ext>
            </a:extLst>
          </p:cNvPr>
          <p:cNvGrpSpPr/>
          <p:nvPr/>
        </p:nvGrpSpPr>
        <p:grpSpPr>
          <a:xfrm>
            <a:off x="9429921" y="2064492"/>
            <a:ext cx="2160001" cy="3917208"/>
            <a:chOff x="9448380" y="2188316"/>
            <a:chExt cx="2160001" cy="3917208"/>
          </a:xfrm>
        </p:grpSpPr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6D7717E6-01C7-43D9-9D38-F037129D10E8}"/>
                </a:ext>
              </a:extLst>
            </p:cNvPr>
            <p:cNvSpPr/>
            <p:nvPr/>
          </p:nvSpPr>
          <p:spPr>
            <a:xfrm>
              <a:off x="9448380" y="2819802"/>
              <a:ext cx="720000" cy="72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53" name="文本框 52">
              <a:extLst>
                <a:ext uri="{FF2B5EF4-FFF2-40B4-BE49-F238E27FC236}">
                  <a16:creationId xmlns:a16="http://schemas.microsoft.com/office/drawing/2014/main" id="{EAAD8B1B-4CA2-4D29-8FD5-C8B5A0FD6768}"/>
                </a:ext>
              </a:extLst>
            </p:cNvPr>
            <p:cNvSpPr txBox="1"/>
            <p:nvPr/>
          </p:nvSpPr>
          <p:spPr>
            <a:xfrm>
              <a:off x="9448380" y="2188316"/>
              <a:ext cx="1695336" cy="461665"/>
            </a:xfrm>
            <a:prstGeom prst="rect">
              <a:avLst/>
            </a:prstGeom>
            <a:noFill/>
          </p:spPr>
          <p:txBody>
            <a:bodyPr wrap="none" lIns="0" rtlCol="0">
              <a:spAutoFit/>
            </a:bodyPr>
            <a:lstStyle/>
            <a:p>
              <a:r>
                <a:rPr lang="zh-CN" altLang="en-US" sz="2400" b="1" spc="100" dirty="0">
                  <a:solidFill>
                    <a:schemeClr val="accent1"/>
                  </a:solidFill>
                </a:rPr>
                <a:t>如何实现？</a:t>
              </a:r>
            </a:p>
          </p:txBody>
        </p:sp>
        <p:sp>
          <p:nvSpPr>
            <p:cNvPr id="54" name="文本框 53">
              <a:extLst>
                <a:ext uri="{FF2B5EF4-FFF2-40B4-BE49-F238E27FC236}">
                  <a16:creationId xmlns:a16="http://schemas.microsoft.com/office/drawing/2014/main" id="{8514351A-F3FE-47F2-89C6-0AA6C0BFDBEA}"/>
                </a:ext>
              </a:extLst>
            </p:cNvPr>
            <p:cNvSpPr txBox="1"/>
            <p:nvPr/>
          </p:nvSpPr>
          <p:spPr>
            <a:xfrm>
              <a:off x="9448381" y="3123178"/>
              <a:ext cx="2160000" cy="2982346"/>
            </a:xfrm>
            <a:prstGeom prst="rect">
              <a:avLst/>
            </a:prstGeom>
            <a:noFill/>
          </p:spPr>
          <p:txBody>
            <a:bodyPr wrap="square" lIns="0" rtlCol="0">
              <a:noAutofit/>
            </a:bodyPr>
            <a:lstStyle/>
            <a:p>
              <a:pPr algn="just" fontAlgn="base" hangingPunct="0">
                <a:lnSpc>
                  <a:spcPct val="13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006C39"/>
                </a:buClr>
              </a:pPr>
              <a:r>
                <a:rPr lang="zh-CN" altLang="en-US" dirty="0">
                  <a:solidFill>
                    <a:prstClr val="black"/>
                  </a:solidFill>
                </a:rPr>
                <a:t>编写</a:t>
              </a:r>
              <a:r>
                <a:rPr lang="en-US" altLang="zh-CN" dirty="0">
                  <a:solidFill>
                    <a:prstClr val="black"/>
                  </a:solidFill>
                </a:rPr>
                <a:t>Makefile</a:t>
              </a:r>
              <a:r>
                <a:rPr lang="zh-CN" altLang="en-US" dirty="0">
                  <a:solidFill>
                    <a:prstClr val="black"/>
                  </a:solidFill>
                </a:rPr>
                <a:t>；</a:t>
              </a:r>
              <a:endParaRPr lang="en-US" altLang="zh-CN" dirty="0">
                <a:solidFill>
                  <a:prstClr val="black"/>
                </a:solidFill>
              </a:endParaRPr>
            </a:p>
            <a:p>
              <a:pPr algn="just" fontAlgn="base" hangingPunct="0">
                <a:lnSpc>
                  <a:spcPct val="13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006C39"/>
                </a:buClr>
              </a:pPr>
              <a:r>
                <a:rPr lang="zh-CN" altLang="en-US" dirty="0">
                  <a:solidFill>
                    <a:prstClr val="black"/>
                  </a:solidFill>
                </a:rPr>
                <a:t>改造内存布局；</a:t>
              </a:r>
              <a:endParaRPr lang="en-US" altLang="zh-CN" dirty="0">
                <a:solidFill>
                  <a:prstClr val="black"/>
                </a:solidFill>
              </a:endParaRPr>
            </a:p>
            <a:p>
              <a:pPr algn="just" fontAlgn="base" hangingPunct="0">
                <a:lnSpc>
                  <a:spcPct val="13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006C39"/>
                </a:buClr>
              </a:pPr>
              <a:endParaRPr lang="en-US" altLang="zh-CN" dirty="0">
                <a:solidFill>
                  <a:prstClr val="black"/>
                </a:solidFill>
              </a:endParaRPr>
            </a:p>
          </p:txBody>
        </p:sp>
      </p:grpSp>
      <p:sp>
        <p:nvSpPr>
          <p:cNvPr id="55" name="right-arrow_339913">
            <a:extLst>
              <a:ext uri="{FF2B5EF4-FFF2-40B4-BE49-F238E27FC236}">
                <a16:creationId xmlns:a16="http://schemas.microsoft.com/office/drawing/2014/main" id="{DE34363C-9DDF-445B-BB98-79FEF7E1E354}"/>
              </a:ext>
            </a:extLst>
          </p:cNvPr>
          <p:cNvSpPr>
            <a:spLocks noChangeAspect="1"/>
          </p:cNvSpPr>
          <p:nvPr/>
        </p:nvSpPr>
        <p:spPr bwMode="auto">
          <a:xfrm>
            <a:off x="3539706" y="3407320"/>
            <a:ext cx="609685" cy="608513"/>
          </a:xfrm>
          <a:custGeom>
            <a:avLst/>
            <a:gdLst>
              <a:gd name="connsiteX0" fmla="*/ 312860 w 607729"/>
              <a:gd name="connsiteY0" fmla="*/ 3534 h 606561"/>
              <a:gd name="connsiteX1" fmla="*/ 603991 w 607729"/>
              <a:gd name="connsiteY1" fmla="*/ 294222 h 606561"/>
              <a:gd name="connsiteX2" fmla="*/ 603991 w 607729"/>
              <a:gd name="connsiteY2" fmla="*/ 312084 h 606561"/>
              <a:gd name="connsiteX3" fmla="*/ 312860 w 607729"/>
              <a:gd name="connsiteY3" fmla="*/ 602772 h 606561"/>
              <a:gd name="connsiteX4" fmla="*/ 312593 w 607729"/>
              <a:gd name="connsiteY4" fmla="*/ 602949 h 606561"/>
              <a:gd name="connsiteX5" fmla="*/ 294792 w 607729"/>
              <a:gd name="connsiteY5" fmla="*/ 602772 h 606561"/>
              <a:gd name="connsiteX6" fmla="*/ 295059 w 607729"/>
              <a:gd name="connsiteY6" fmla="*/ 584909 h 606561"/>
              <a:gd name="connsiteX7" fmla="*/ 577201 w 607729"/>
              <a:gd name="connsiteY7" fmla="*/ 303108 h 606561"/>
              <a:gd name="connsiteX8" fmla="*/ 295059 w 607729"/>
              <a:gd name="connsiteY8" fmla="*/ 21308 h 606561"/>
              <a:gd name="connsiteX9" fmla="*/ 295059 w 607729"/>
              <a:gd name="connsiteY9" fmla="*/ 3800 h 606561"/>
              <a:gd name="connsiteX10" fmla="*/ 312860 w 607729"/>
              <a:gd name="connsiteY10" fmla="*/ 3534 h 606561"/>
              <a:gd name="connsiteX11" fmla="*/ 21707 w 607729"/>
              <a:gd name="connsiteY11" fmla="*/ 3534 h 606561"/>
              <a:gd name="connsiteX12" fmla="*/ 312838 w 607729"/>
              <a:gd name="connsiteY12" fmla="*/ 294222 h 606561"/>
              <a:gd name="connsiteX13" fmla="*/ 312838 w 607729"/>
              <a:gd name="connsiteY13" fmla="*/ 312084 h 606561"/>
              <a:gd name="connsiteX14" fmla="*/ 21707 w 607729"/>
              <a:gd name="connsiteY14" fmla="*/ 602772 h 606561"/>
              <a:gd name="connsiteX15" fmla="*/ 21440 w 607729"/>
              <a:gd name="connsiteY15" fmla="*/ 602949 h 606561"/>
              <a:gd name="connsiteX16" fmla="*/ 3639 w 607729"/>
              <a:gd name="connsiteY16" fmla="*/ 602772 h 606561"/>
              <a:gd name="connsiteX17" fmla="*/ 3906 w 607729"/>
              <a:gd name="connsiteY17" fmla="*/ 584909 h 606561"/>
              <a:gd name="connsiteX18" fmla="*/ 286047 w 607729"/>
              <a:gd name="connsiteY18" fmla="*/ 303197 h 606561"/>
              <a:gd name="connsiteX19" fmla="*/ 3906 w 607729"/>
              <a:gd name="connsiteY19" fmla="*/ 21485 h 606561"/>
              <a:gd name="connsiteX20" fmla="*/ 3906 w 607729"/>
              <a:gd name="connsiteY20" fmla="*/ 3889 h 606561"/>
              <a:gd name="connsiteX21" fmla="*/ 21707 w 607729"/>
              <a:gd name="connsiteY21" fmla="*/ 3534 h 606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607729" h="606561">
                <a:moveTo>
                  <a:pt x="312860" y="3534"/>
                </a:moveTo>
                <a:lnTo>
                  <a:pt x="603991" y="294222"/>
                </a:lnTo>
                <a:cubicBezTo>
                  <a:pt x="608975" y="299109"/>
                  <a:pt x="608975" y="307107"/>
                  <a:pt x="603991" y="312084"/>
                </a:cubicBezTo>
                <a:lnTo>
                  <a:pt x="312860" y="602772"/>
                </a:lnTo>
                <a:lnTo>
                  <a:pt x="312593" y="602949"/>
                </a:lnTo>
                <a:cubicBezTo>
                  <a:pt x="307698" y="607926"/>
                  <a:pt x="299688" y="607659"/>
                  <a:pt x="294792" y="602772"/>
                </a:cubicBezTo>
                <a:cubicBezTo>
                  <a:pt x="289808" y="597795"/>
                  <a:pt x="289986" y="589708"/>
                  <a:pt x="295059" y="584909"/>
                </a:cubicBezTo>
                <a:lnTo>
                  <a:pt x="577201" y="303108"/>
                </a:lnTo>
                <a:lnTo>
                  <a:pt x="295059" y="21308"/>
                </a:lnTo>
                <a:cubicBezTo>
                  <a:pt x="290342" y="16420"/>
                  <a:pt x="290342" y="8688"/>
                  <a:pt x="295059" y="3800"/>
                </a:cubicBezTo>
                <a:cubicBezTo>
                  <a:pt x="299866" y="-1176"/>
                  <a:pt x="307787" y="-1265"/>
                  <a:pt x="312860" y="3534"/>
                </a:cubicBezTo>
                <a:close/>
                <a:moveTo>
                  <a:pt x="21707" y="3534"/>
                </a:moveTo>
                <a:lnTo>
                  <a:pt x="312838" y="294222"/>
                </a:lnTo>
                <a:cubicBezTo>
                  <a:pt x="317822" y="299109"/>
                  <a:pt x="317822" y="307107"/>
                  <a:pt x="312838" y="312084"/>
                </a:cubicBezTo>
                <a:lnTo>
                  <a:pt x="21707" y="602772"/>
                </a:lnTo>
                <a:lnTo>
                  <a:pt x="21440" y="602949"/>
                </a:lnTo>
                <a:cubicBezTo>
                  <a:pt x="16544" y="607926"/>
                  <a:pt x="8534" y="607659"/>
                  <a:pt x="3639" y="602772"/>
                </a:cubicBezTo>
                <a:cubicBezTo>
                  <a:pt x="-1345" y="597795"/>
                  <a:pt x="-1167" y="589708"/>
                  <a:pt x="3906" y="584909"/>
                </a:cubicBezTo>
                <a:lnTo>
                  <a:pt x="286047" y="303197"/>
                </a:lnTo>
                <a:lnTo>
                  <a:pt x="3906" y="21485"/>
                </a:lnTo>
                <a:cubicBezTo>
                  <a:pt x="-811" y="16509"/>
                  <a:pt x="-811" y="8866"/>
                  <a:pt x="3906" y="3889"/>
                </a:cubicBezTo>
                <a:cubicBezTo>
                  <a:pt x="8712" y="-1176"/>
                  <a:pt x="16811" y="-1265"/>
                  <a:pt x="21707" y="3534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</p:sp>
      <p:sp>
        <p:nvSpPr>
          <p:cNvPr id="56" name="right-arrow_339913">
            <a:extLst>
              <a:ext uri="{FF2B5EF4-FFF2-40B4-BE49-F238E27FC236}">
                <a16:creationId xmlns:a16="http://schemas.microsoft.com/office/drawing/2014/main" id="{8769FB96-EA40-46AA-934D-A3964DDAC75C}"/>
              </a:ext>
            </a:extLst>
          </p:cNvPr>
          <p:cNvSpPr>
            <a:spLocks noChangeAspect="1"/>
          </p:cNvSpPr>
          <p:nvPr/>
        </p:nvSpPr>
        <p:spPr bwMode="auto">
          <a:xfrm>
            <a:off x="8012699" y="3407320"/>
            <a:ext cx="609685" cy="608513"/>
          </a:xfrm>
          <a:custGeom>
            <a:avLst/>
            <a:gdLst>
              <a:gd name="connsiteX0" fmla="*/ 312860 w 607729"/>
              <a:gd name="connsiteY0" fmla="*/ 3534 h 606561"/>
              <a:gd name="connsiteX1" fmla="*/ 603991 w 607729"/>
              <a:gd name="connsiteY1" fmla="*/ 294222 h 606561"/>
              <a:gd name="connsiteX2" fmla="*/ 603991 w 607729"/>
              <a:gd name="connsiteY2" fmla="*/ 312084 h 606561"/>
              <a:gd name="connsiteX3" fmla="*/ 312860 w 607729"/>
              <a:gd name="connsiteY3" fmla="*/ 602772 h 606561"/>
              <a:gd name="connsiteX4" fmla="*/ 312593 w 607729"/>
              <a:gd name="connsiteY4" fmla="*/ 602949 h 606561"/>
              <a:gd name="connsiteX5" fmla="*/ 294792 w 607729"/>
              <a:gd name="connsiteY5" fmla="*/ 602772 h 606561"/>
              <a:gd name="connsiteX6" fmla="*/ 295059 w 607729"/>
              <a:gd name="connsiteY6" fmla="*/ 584909 h 606561"/>
              <a:gd name="connsiteX7" fmla="*/ 577201 w 607729"/>
              <a:gd name="connsiteY7" fmla="*/ 303108 h 606561"/>
              <a:gd name="connsiteX8" fmla="*/ 295059 w 607729"/>
              <a:gd name="connsiteY8" fmla="*/ 21308 h 606561"/>
              <a:gd name="connsiteX9" fmla="*/ 295059 w 607729"/>
              <a:gd name="connsiteY9" fmla="*/ 3800 h 606561"/>
              <a:gd name="connsiteX10" fmla="*/ 312860 w 607729"/>
              <a:gd name="connsiteY10" fmla="*/ 3534 h 606561"/>
              <a:gd name="connsiteX11" fmla="*/ 21707 w 607729"/>
              <a:gd name="connsiteY11" fmla="*/ 3534 h 606561"/>
              <a:gd name="connsiteX12" fmla="*/ 312838 w 607729"/>
              <a:gd name="connsiteY12" fmla="*/ 294222 h 606561"/>
              <a:gd name="connsiteX13" fmla="*/ 312838 w 607729"/>
              <a:gd name="connsiteY13" fmla="*/ 312084 h 606561"/>
              <a:gd name="connsiteX14" fmla="*/ 21707 w 607729"/>
              <a:gd name="connsiteY14" fmla="*/ 602772 h 606561"/>
              <a:gd name="connsiteX15" fmla="*/ 21440 w 607729"/>
              <a:gd name="connsiteY15" fmla="*/ 602949 h 606561"/>
              <a:gd name="connsiteX16" fmla="*/ 3639 w 607729"/>
              <a:gd name="connsiteY16" fmla="*/ 602772 h 606561"/>
              <a:gd name="connsiteX17" fmla="*/ 3906 w 607729"/>
              <a:gd name="connsiteY17" fmla="*/ 584909 h 606561"/>
              <a:gd name="connsiteX18" fmla="*/ 286047 w 607729"/>
              <a:gd name="connsiteY18" fmla="*/ 303197 h 606561"/>
              <a:gd name="connsiteX19" fmla="*/ 3906 w 607729"/>
              <a:gd name="connsiteY19" fmla="*/ 21485 h 606561"/>
              <a:gd name="connsiteX20" fmla="*/ 3906 w 607729"/>
              <a:gd name="connsiteY20" fmla="*/ 3889 h 606561"/>
              <a:gd name="connsiteX21" fmla="*/ 21707 w 607729"/>
              <a:gd name="connsiteY21" fmla="*/ 3534 h 606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607729" h="606561">
                <a:moveTo>
                  <a:pt x="312860" y="3534"/>
                </a:moveTo>
                <a:lnTo>
                  <a:pt x="603991" y="294222"/>
                </a:lnTo>
                <a:cubicBezTo>
                  <a:pt x="608975" y="299109"/>
                  <a:pt x="608975" y="307107"/>
                  <a:pt x="603991" y="312084"/>
                </a:cubicBezTo>
                <a:lnTo>
                  <a:pt x="312860" y="602772"/>
                </a:lnTo>
                <a:lnTo>
                  <a:pt x="312593" y="602949"/>
                </a:lnTo>
                <a:cubicBezTo>
                  <a:pt x="307698" y="607926"/>
                  <a:pt x="299688" y="607659"/>
                  <a:pt x="294792" y="602772"/>
                </a:cubicBezTo>
                <a:cubicBezTo>
                  <a:pt x="289808" y="597795"/>
                  <a:pt x="289986" y="589708"/>
                  <a:pt x="295059" y="584909"/>
                </a:cubicBezTo>
                <a:lnTo>
                  <a:pt x="577201" y="303108"/>
                </a:lnTo>
                <a:lnTo>
                  <a:pt x="295059" y="21308"/>
                </a:lnTo>
                <a:cubicBezTo>
                  <a:pt x="290342" y="16420"/>
                  <a:pt x="290342" y="8688"/>
                  <a:pt x="295059" y="3800"/>
                </a:cubicBezTo>
                <a:cubicBezTo>
                  <a:pt x="299866" y="-1176"/>
                  <a:pt x="307787" y="-1265"/>
                  <a:pt x="312860" y="3534"/>
                </a:cubicBezTo>
                <a:close/>
                <a:moveTo>
                  <a:pt x="21707" y="3534"/>
                </a:moveTo>
                <a:lnTo>
                  <a:pt x="312838" y="294222"/>
                </a:lnTo>
                <a:cubicBezTo>
                  <a:pt x="317822" y="299109"/>
                  <a:pt x="317822" y="307107"/>
                  <a:pt x="312838" y="312084"/>
                </a:cubicBezTo>
                <a:lnTo>
                  <a:pt x="21707" y="602772"/>
                </a:lnTo>
                <a:lnTo>
                  <a:pt x="21440" y="602949"/>
                </a:lnTo>
                <a:cubicBezTo>
                  <a:pt x="16544" y="607926"/>
                  <a:pt x="8534" y="607659"/>
                  <a:pt x="3639" y="602772"/>
                </a:cubicBezTo>
                <a:cubicBezTo>
                  <a:pt x="-1345" y="597795"/>
                  <a:pt x="-1167" y="589708"/>
                  <a:pt x="3906" y="584909"/>
                </a:cubicBezTo>
                <a:lnTo>
                  <a:pt x="286047" y="303197"/>
                </a:lnTo>
                <a:lnTo>
                  <a:pt x="3906" y="21485"/>
                </a:lnTo>
                <a:cubicBezTo>
                  <a:pt x="-811" y="16509"/>
                  <a:pt x="-811" y="8866"/>
                  <a:pt x="3906" y="3889"/>
                </a:cubicBezTo>
                <a:cubicBezTo>
                  <a:pt x="8712" y="-1176"/>
                  <a:pt x="16811" y="-1265"/>
                  <a:pt x="21707" y="3534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801960335"/>
      </p:ext>
    </p:extLst>
  </p:cSld>
  <p:clrMapOvr>
    <a:masterClrMapping/>
  </p:clrMapOvr>
  <p:transition spd="med">
    <p:pull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移植</a:t>
            </a:r>
            <a:r>
              <a:rPr lang="en-US" altLang="zh-CN" dirty="0"/>
              <a:t>PKE</a:t>
            </a:r>
            <a:r>
              <a:rPr lang="zh-CN" altLang="en-US" dirty="0"/>
              <a:t>的具体实现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ACFFC922-C1F3-419D-B1E7-D7E0BBB372A6}"/>
              </a:ext>
            </a:extLst>
          </p:cNvPr>
          <p:cNvSpPr txBox="1"/>
          <p:nvPr/>
        </p:nvSpPr>
        <p:spPr>
          <a:xfrm>
            <a:off x="660399" y="1018800"/>
            <a:ext cx="5435601" cy="619744"/>
          </a:xfrm>
          <a:prstGeom prst="roundRect">
            <a:avLst/>
          </a:prstGeom>
          <a:solidFill>
            <a:schemeClr val="accent1"/>
          </a:solidFill>
        </p:spPr>
        <p:txBody>
          <a:bodyPr wrap="square" lIns="0" tIns="0" rIns="0" bIns="0" rtlCol="0" anchor="ctr" anchorCtr="0">
            <a:noAutofit/>
          </a:bodyPr>
          <a:lstStyle/>
          <a:p>
            <a:pPr>
              <a:lnSpc>
                <a:spcPct val="130000"/>
              </a:lnSpc>
              <a:defRPr/>
            </a:pPr>
            <a:r>
              <a:rPr lang="zh-CN" altLang="en-US" sz="2800" b="1" kern="0" spc="300" dirty="0">
                <a:solidFill>
                  <a:srgbClr val="FFFFFF"/>
                </a:solidFill>
                <a:latin typeface="微软雅黑"/>
                <a:ea typeface="微软雅黑"/>
              </a:rPr>
              <a:t> 改造编译流程</a:t>
            </a:r>
            <a:r>
              <a:rPr lang="en-US" altLang="zh-CN" sz="2800" b="1" kern="0" spc="300" dirty="0">
                <a:solidFill>
                  <a:srgbClr val="FFFFFF"/>
                </a:solidFill>
                <a:latin typeface="微软雅黑"/>
                <a:ea typeface="微软雅黑"/>
              </a:rPr>
              <a:t>·</a:t>
            </a:r>
            <a:r>
              <a:rPr lang="zh-CN" altLang="en-US" sz="2800" b="1" kern="0" spc="300" dirty="0">
                <a:solidFill>
                  <a:srgbClr val="FFFFFF"/>
                </a:solidFill>
                <a:latin typeface="微软雅黑"/>
                <a:ea typeface="微软雅黑"/>
              </a:rPr>
              <a:t>编写</a:t>
            </a:r>
            <a:r>
              <a:rPr lang="en-US" altLang="zh-CN" sz="2800" b="1" kern="0" spc="300" dirty="0">
                <a:solidFill>
                  <a:srgbClr val="FFFFFF"/>
                </a:solidFill>
                <a:latin typeface="微软雅黑"/>
                <a:ea typeface="微软雅黑"/>
              </a:rPr>
              <a:t>Makefile</a:t>
            </a:r>
          </a:p>
        </p:txBody>
      </p:sp>
      <p:sp>
        <p:nvSpPr>
          <p:cNvPr id="22" name="文本框 21"/>
          <p:cNvSpPr txBox="1">
            <a:spLocks noChangeArrowheads="1"/>
          </p:cNvSpPr>
          <p:nvPr/>
        </p:nvSpPr>
        <p:spPr bwMode="auto">
          <a:xfrm>
            <a:off x="357352" y="235111"/>
            <a:ext cx="969798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3600" b="1" dirty="0">
                <a:solidFill>
                  <a:schemeClr val="bg1"/>
                </a:solidFill>
              </a:rPr>
              <a:t>3</a:t>
            </a:r>
            <a:endParaRPr lang="zh-CN" altLang="en-US" sz="3600" b="1" dirty="0">
              <a:solidFill>
                <a:schemeClr val="bg1"/>
              </a:solidFill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5663586A-AD25-42DD-8717-DE4CB35166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755" y="1886399"/>
            <a:ext cx="5787245" cy="125236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1D3F12F0-2FC7-4BE0-A06A-2F2F96C9A59D}"/>
              </a:ext>
            </a:extLst>
          </p:cNvPr>
          <p:cNvSpPr txBox="1"/>
          <p:nvPr/>
        </p:nvSpPr>
        <p:spPr>
          <a:xfrm>
            <a:off x="7286325" y="5611269"/>
            <a:ext cx="21849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编译流程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6E812639-98FB-4B85-82FC-72AD74BFDEED}"/>
              </a:ext>
            </a:extLst>
          </p:cNvPr>
          <p:cNvSpPr txBox="1"/>
          <p:nvPr/>
        </p:nvSpPr>
        <p:spPr>
          <a:xfrm>
            <a:off x="2475999" y="3138764"/>
            <a:ext cx="21849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内存布局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C72921F-991B-43E9-B25A-2E52445883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4405" y="2739973"/>
            <a:ext cx="7768840" cy="2500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169749"/>
      </p:ext>
    </p:extLst>
  </p:cSld>
  <p:clrMapOvr>
    <a:masterClrMapping/>
  </p:clrMapOvr>
  <p:transition spd="med">
    <p:pull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移植</a:t>
            </a:r>
            <a:r>
              <a:rPr lang="en-US" altLang="zh-CN" dirty="0"/>
              <a:t>PKE</a:t>
            </a:r>
            <a:r>
              <a:rPr lang="zh-CN" altLang="en-US" dirty="0"/>
              <a:t>的具体实现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ACFFC922-C1F3-419D-B1E7-D7E0BBB372A6}"/>
              </a:ext>
            </a:extLst>
          </p:cNvPr>
          <p:cNvSpPr txBox="1"/>
          <p:nvPr/>
        </p:nvSpPr>
        <p:spPr>
          <a:xfrm>
            <a:off x="660399" y="1018800"/>
            <a:ext cx="5435601" cy="619744"/>
          </a:xfrm>
          <a:prstGeom prst="roundRect">
            <a:avLst/>
          </a:prstGeom>
          <a:solidFill>
            <a:schemeClr val="accent1"/>
          </a:solidFill>
        </p:spPr>
        <p:txBody>
          <a:bodyPr wrap="square" lIns="0" tIns="0" rIns="0" bIns="0" rtlCol="0" anchor="ctr" anchorCtr="0">
            <a:noAutofit/>
          </a:bodyPr>
          <a:lstStyle/>
          <a:p>
            <a:pPr>
              <a:lnSpc>
                <a:spcPct val="130000"/>
              </a:lnSpc>
              <a:defRPr/>
            </a:pPr>
            <a:r>
              <a:rPr lang="zh-CN" altLang="en-US" sz="2800" b="1" kern="0" spc="300" dirty="0">
                <a:solidFill>
                  <a:srgbClr val="FFFFFF"/>
                </a:solidFill>
                <a:latin typeface="微软雅黑"/>
                <a:ea typeface="微软雅黑"/>
              </a:rPr>
              <a:t> 改造编译流程</a:t>
            </a:r>
            <a:r>
              <a:rPr lang="en-US" altLang="zh-CN" sz="2800" b="1" kern="0" spc="300" dirty="0">
                <a:solidFill>
                  <a:srgbClr val="FFFFFF"/>
                </a:solidFill>
                <a:latin typeface="微软雅黑"/>
                <a:ea typeface="微软雅黑"/>
              </a:rPr>
              <a:t>·</a:t>
            </a:r>
            <a:r>
              <a:rPr lang="zh-CN" altLang="en-US" sz="2800" b="1" kern="0" spc="300" dirty="0">
                <a:solidFill>
                  <a:srgbClr val="FFFFFF"/>
                </a:solidFill>
                <a:latin typeface="微软雅黑"/>
                <a:ea typeface="微软雅黑"/>
              </a:rPr>
              <a:t>编写</a:t>
            </a:r>
            <a:r>
              <a:rPr lang="en-US" altLang="zh-CN" sz="2800" b="1" kern="0" spc="300" dirty="0">
                <a:solidFill>
                  <a:srgbClr val="FFFFFF"/>
                </a:solidFill>
                <a:latin typeface="微软雅黑"/>
                <a:ea typeface="微软雅黑"/>
              </a:rPr>
              <a:t>Makefile</a:t>
            </a:r>
          </a:p>
        </p:txBody>
      </p:sp>
      <p:sp>
        <p:nvSpPr>
          <p:cNvPr id="22" name="文本框 21"/>
          <p:cNvSpPr txBox="1">
            <a:spLocks noChangeArrowheads="1"/>
          </p:cNvSpPr>
          <p:nvPr/>
        </p:nvSpPr>
        <p:spPr bwMode="auto">
          <a:xfrm>
            <a:off x="357352" y="235111"/>
            <a:ext cx="969798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3600" b="1" dirty="0">
                <a:solidFill>
                  <a:schemeClr val="bg1"/>
                </a:solidFill>
              </a:rPr>
              <a:t>3</a:t>
            </a:r>
            <a:endParaRPr lang="zh-CN" altLang="en-US" sz="3600" b="1" dirty="0">
              <a:solidFill>
                <a:schemeClr val="bg1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5820D65-0597-442C-9413-940BBE7A35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398" y="4016101"/>
            <a:ext cx="8050465" cy="169893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9FB6C6A-4DF3-44E2-952A-A1436C10ED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400" y="1821186"/>
            <a:ext cx="8050464" cy="102071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1CE7A87-AFE1-459F-8EA7-429C90AB8B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399" y="2934179"/>
            <a:ext cx="6568174" cy="106577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571C53D-BA9F-4131-BC9E-5DE9CB52C4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0398" y="5773211"/>
            <a:ext cx="6375669" cy="310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876156"/>
      </p:ext>
    </p:extLst>
  </p:cSld>
  <p:clrMapOvr>
    <a:masterClrMapping/>
  </p:clrMapOvr>
  <p:transition spd="med">
    <p:pull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移植</a:t>
            </a:r>
            <a:r>
              <a:rPr lang="en-US" altLang="zh-CN" dirty="0"/>
              <a:t>PKE</a:t>
            </a:r>
            <a:r>
              <a:rPr lang="zh-CN" altLang="en-US" dirty="0"/>
              <a:t>的具体实现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ACFFC922-C1F3-419D-B1E7-D7E0BBB372A6}"/>
              </a:ext>
            </a:extLst>
          </p:cNvPr>
          <p:cNvSpPr txBox="1"/>
          <p:nvPr/>
        </p:nvSpPr>
        <p:spPr>
          <a:xfrm>
            <a:off x="660398" y="1018800"/>
            <a:ext cx="5435601" cy="619744"/>
          </a:xfrm>
          <a:prstGeom prst="roundRect">
            <a:avLst/>
          </a:prstGeom>
          <a:solidFill>
            <a:schemeClr val="accent1"/>
          </a:solidFill>
        </p:spPr>
        <p:txBody>
          <a:bodyPr wrap="square" lIns="0" tIns="0" rIns="0" bIns="0" rtlCol="0" anchor="ctr" anchorCtr="0">
            <a:noAutofit/>
          </a:bodyPr>
          <a:lstStyle/>
          <a:p>
            <a:pPr>
              <a:lnSpc>
                <a:spcPct val="130000"/>
              </a:lnSpc>
              <a:defRPr/>
            </a:pPr>
            <a:r>
              <a:rPr lang="zh-CN" altLang="en-US" sz="2800" b="1" kern="0" spc="300" dirty="0">
                <a:solidFill>
                  <a:srgbClr val="FFFFFF"/>
                </a:solidFill>
                <a:latin typeface="微软雅黑"/>
                <a:ea typeface="微软雅黑"/>
              </a:rPr>
              <a:t> 改造编译流程</a:t>
            </a:r>
            <a:r>
              <a:rPr lang="en-US" altLang="zh-CN" sz="2800" b="1" kern="0" spc="300" dirty="0">
                <a:solidFill>
                  <a:srgbClr val="FFFFFF"/>
                </a:solidFill>
                <a:latin typeface="微软雅黑"/>
                <a:ea typeface="微软雅黑"/>
              </a:rPr>
              <a:t>·</a:t>
            </a:r>
            <a:r>
              <a:rPr lang="zh-CN" altLang="en-US" sz="2800" b="1" kern="0" spc="300" dirty="0">
                <a:solidFill>
                  <a:srgbClr val="FFFFFF"/>
                </a:solidFill>
                <a:latin typeface="微软雅黑"/>
                <a:ea typeface="微软雅黑"/>
              </a:rPr>
              <a:t>修改内存布局</a:t>
            </a:r>
            <a:endParaRPr lang="en-US" altLang="zh-CN" sz="2800" b="1" kern="0" spc="300" dirty="0">
              <a:solidFill>
                <a:srgbClr val="FFFFFF"/>
              </a:solidFill>
              <a:latin typeface="微软雅黑"/>
              <a:ea typeface="微软雅黑"/>
            </a:endParaRPr>
          </a:p>
        </p:txBody>
      </p:sp>
      <p:sp>
        <p:nvSpPr>
          <p:cNvPr id="22" name="文本框 21"/>
          <p:cNvSpPr txBox="1">
            <a:spLocks noChangeArrowheads="1"/>
          </p:cNvSpPr>
          <p:nvPr/>
        </p:nvSpPr>
        <p:spPr bwMode="auto">
          <a:xfrm>
            <a:off x="357352" y="235111"/>
            <a:ext cx="969798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3600" b="1" dirty="0">
                <a:solidFill>
                  <a:schemeClr val="bg1"/>
                </a:solidFill>
              </a:rPr>
              <a:t>3</a:t>
            </a:r>
            <a:endParaRPr lang="zh-CN" altLang="en-US" sz="3600" b="1" dirty="0">
              <a:solidFill>
                <a:schemeClr val="bg1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F193007-01F1-4E56-B32E-D0CABC4BE8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45" y="1832896"/>
            <a:ext cx="5060446" cy="275217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EB7950C-BA12-4FA4-BA45-FB4FB8EE13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5779" y="1832896"/>
            <a:ext cx="6622716" cy="395256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642FDF6-9CB8-4C81-8DEA-A2B909604B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545" y="4842793"/>
            <a:ext cx="5254234" cy="1137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891751"/>
      </p:ext>
    </p:extLst>
  </p:cSld>
  <p:clrMapOvr>
    <a:masterClrMapping/>
  </p:clrMapOvr>
  <p:transition spd="med">
    <p:pull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移植</a:t>
            </a:r>
            <a:r>
              <a:rPr lang="en-US" altLang="zh-CN" dirty="0"/>
              <a:t>PKE</a:t>
            </a:r>
            <a:r>
              <a:rPr lang="zh-CN" altLang="en-US" dirty="0"/>
              <a:t>的具体实现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ACFFC922-C1F3-419D-B1E7-D7E0BBB372A6}"/>
              </a:ext>
            </a:extLst>
          </p:cNvPr>
          <p:cNvSpPr txBox="1"/>
          <p:nvPr/>
        </p:nvSpPr>
        <p:spPr>
          <a:xfrm>
            <a:off x="660398" y="1018800"/>
            <a:ext cx="7892587" cy="619744"/>
          </a:xfrm>
          <a:prstGeom prst="roundRect">
            <a:avLst/>
          </a:prstGeom>
          <a:solidFill>
            <a:schemeClr val="accent1"/>
          </a:solidFill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strike="noStrike" kern="0" cap="none" spc="3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/>
                <a:ea typeface="微软雅黑"/>
              </a:rPr>
              <a:t> 改造内核启动流程</a:t>
            </a:r>
            <a:r>
              <a:rPr kumimoji="0" lang="en-US" altLang="zh-CN" sz="2800" b="1" i="0" strike="noStrike" kern="0" cap="none" spc="3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/>
                <a:ea typeface="微软雅黑"/>
              </a:rPr>
              <a:t>·</a:t>
            </a:r>
            <a:r>
              <a:rPr kumimoji="0" lang="zh-CN" altLang="en-US" sz="2800" b="1" i="0" strike="noStrike" kern="0" cap="none" spc="3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/>
                <a:ea typeface="微软雅黑"/>
              </a:rPr>
              <a:t>迁移部分</a:t>
            </a:r>
            <a:r>
              <a:rPr kumimoji="0" lang="en-US" altLang="zh-CN" sz="2800" b="1" i="0" strike="noStrike" kern="0" cap="none" spc="3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/>
                <a:ea typeface="微软雅黑"/>
              </a:rPr>
              <a:t>M</a:t>
            </a:r>
            <a:r>
              <a:rPr kumimoji="0" lang="zh-CN" altLang="en-US" sz="2800" b="1" i="0" strike="noStrike" kern="0" cap="none" spc="3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/>
                <a:ea typeface="微软雅黑"/>
              </a:rPr>
              <a:t>层逻辑至</a:t>
            </a:r>
            <a:r>
              <a:rPr kumimoji="0" lang="en-US" altLang="zh-CN" sz="2800" b="1" i="0" strike="noStrike" kern="0" cap="none" spc="3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/>
                <a:ea typeface="微软雅黑"/>
              </a:rPr>
              <a:t>S</a:t>
            </a:r>
            <a:r>
              <a:rPr kumimoji="0" lang="zh-CN" altLang="en-US" sz="2800" b="1" i="0" strike="noStrike" kern="0" cap="none" spc="3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/>
                <a:ea typeface="微软雅黑"/>
              </a:rPr>
              <a:t>层</a:t>
            </a:r>
            <a:endParaRPr kumimoji="0" lang="en-US" altLang="zh-CN" sz="2800" b="1" i="0" strike="noStrike" kern="0" cap="none" spc="3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/>
              <a:ea typeface="微软雅黑"/>
            </a:endParaRPr>
          </a:p>
        </p:txBody>
      </p:sp>
      <p:sp>
        <p:nvSpPr>
          <p:cNvPr id="22" name="文本框 21"/>
          <p:cNvSpPr txBox="1">
            <a:spLocks noChangeArrowheads="1"/>
          </p:cNvSpPr>
          <p:nvPr/>
        </p:nvSpPr>
        <p:spPr bwMode="auto">
          <a:xfrm>
            <a:off x="357352" y="235111"/>
            <a:ext cx="969798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3600" b="1" dirty="0">
                <a:solidFill>
                  <a:schemeClr val="bg1"/>
                </a:solidFill>
              </a:rPr>
              <a:t>3</a:t>
            </a:r>
            <a:endParaRPr lang="zh-CN" altLang="en-US" sz="3600" b="1" dirty="0">
              <a:solidFill>
                <a:schemeClr val="bg1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9D42C8D-BFDD-427A-9158-86C452885FE2}"/>
              </a:ext>
            </a:extLst>
          </p:cNvPr>
          <p:cNvSpPr txBox="1"/>
          <p:nvPr/>
        </p:nvSpPr>
        <p:spPr>
          <a:xfrm>
            <a:off x="7237920" y="5311781"/>
            <a:ext cx="3721768" cy="453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 fontAlgn="base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</a:pPr>
            <a:r>
              <a:rPr lang="zh-CN" altLang="en-US" sz="2000" dirty="0">
                <a:solidFill>
                  <a:prstClr val="black"/>
                </a:solidFill>
                <a:latin typeface="微软雅黑"/>
                <a:ea typeface="微软雅黑"/>
              </a:rPr>
              <a:t>将部分</a:t>
            </a:r>
            <a:r>
              <a:rPr lang="en-US" altLang="zh-CN" sz="2000" dirty="0">
                <a:solidFill>
                  <a:prstClr val="black"/>
                </a:solidFill>
                <a:latin typeface="微软雅黑"/>
                <a:ea typeface="微软雅黑"/>
              </a:rPr>
              <a:t>M</a:t>
            </a:r>
            <a:r>
              <a:rPr lang="zh-CN" altLang="en-US" sz="2000" dirty="0">
                <a:solidFill>
                  <a:prstClr val="black"/>
                </a:solidFill>
                <a:latin typeface="微软雅黑"/>
                <a:ea typeface="微软雅黑"/>
              </a:rPr>
              <a:t>层逻辑迁移至</a:t>
            </a:r>
            <a:r>
              <a:rPr lang="en-US" altLang="zh-CN" sz="2000" dirty="0">
                <a:solidFill>
                  <a:prstClr val="black"/>
                </a:solidFill>
                <a:latin typeface="微软雅黑"/>
                <a:ea typeface="微软雅黑"/>
              </a:rPr>
              <a:t>S</a:t>
            </a:r>
            <a:r>
              <a:rPr lang="zh-CN" altLang="en-US" sz="2000" dirty="0">
                <a:solidFill>
                  <a:prstClr val="black"/>
                </a:solidFill>
                <a:latin typeface="微软雅黑"/>
                <a:ea typeface="微软雅黑"/>
              </a:rPr>
              <a:t>层</a:t>
            </a:r>
            <a:endParaRPr lang="en-US" altLang="zh-CN" sz="2000" dirty="0">
              <a:solidFill>
                <a:prstClr val="black"/>
              </a:solidFill>
              <a:latin typeface="微软雅黑"/>
              <a:ea typeface="微软雅黑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6DE132B-6FA0-4106-B180-BD4824466B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9389" y="1707248"/>
            <a:ext cx="5618831" cy="346450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1E2FD9C-D7C2-4557-9302-1B3248826D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826" y="1707248"/>
            <a:ext cx="6087899" cy="3041816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F879AAD5-0419-4F7B-AA52-1728EB51F8FE}"/>
              </a:ext>
            </a:extLst>
          </p:cNvPr>
          <p:cNvSpPr/>
          <p:nvPr/>
        </p:nvSpPr>
        <p:spPr>
          <a:xfrm>
            <a:off x="1353484" y="5365128"/>
            <a:ext cx="360658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/>
              <a:t>跳过PKE原先的M层程序</a:t>
            </a:r>
          </a:p>
        </p:txBody>
      </p:sp>
    </p:spTree>
    <p:extLst>
      <p:ext uri="{BB962C8B-B14F-4D97-AF65-F5344CB8AC3E}">
        <p14:creationId xmlns:p14="http://schemas.microsoft.com/office/powerpoint/2010/main" val="3238464860"/>
      </p:ext>
    </p:extLst>
  </p:cSld>
  <p:clrMapOvr>
    <a:masterClrMapping/>
  </p:clrMapOvr>
  <p:transition spd="med">
    <p:pull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移植</a:t>
            </a:r>
            <a:r>
              <a:rPr lang="en-US" altLang="zh-CN" dirty="0"/>
              <a:t>PKE</a:t>
            </a:r>
            <a:r>
              <a:rPr lang="zh-CN" altLang="en-US" dirty="0"/>
              <a:t>的具体实现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ACFFC922-C1F3-419D-B1E7-D7E0BBB372A6}"/>
              </a:ext>
            </a:extLst>
          </p:cNvPr>
          <p:cNvSpPr txBox="1"/>
          <p:nvPr/>
        </p:nvSpPr>
        <p:spPr>
          <a:xfrm>
            <a:off x="660399" y="1018800"/>
            <a:ext cx="1928797" cy="619744"/>
          </a:xfrm>
          <a:prstGeom prst="roundRect">
            <a:avLst/>
          </a:prstGeom>
          <a:solidFill>
            <a:schemeClr val="accent1"/>
          </a:solidFill>
        </p:spPr>
        <p:txBody>
          <a:bodyPr wrap="square" lIns="0" tIns="0" rIns="0" bIns="0" rtlCol="0" anchor="ctr" anchorCtr="0">
            <a:noAutofit/>
          </a:bodyPr>
          <a:lstStyle/>
          <a:p>
            <a:pPr lvl="0">
              <a:lnSpc>
                <a:spcPct val="130000"/>
              </a:lnSpc>
              <a:defRPr/>
            </a:pPr>
            <a:r>
              <a:rPr lang="zh-CN" altLang="en-US" sz="2800" b="1" kern="0" spc="300" dirty="0">
                <a:solidFill>
                  <a:srgbClr val="FFFFFF"/>
                </a:solidFill>
                <a:latin typeface="微软雅黑"/>
                <a:ea typeface="微软雅黑"/>
              </a:rPr>
              <a:t> 接口移植</a:t>
            </a:r>
            <a:endParaRPr lang="en-US" altLang="zh-CN" sz="2800" b="1" kern="0" spc="300" dirty="0">
              <a:solidFill>
                <a:srgbClr val="FFFFFF"/>
              </a:solidFill>
              <a:latin typeface="微软雅黑"/>
              <a:ea typeface="微软雅黑"/>
            </a:endParaRPr>
          </a:p>
        </p:txBody>
      </p:sp>
      <p:sp>
        <p:nvSpPr>
          <p:cNvPr id="22" name="文本框 21"/>
          <p:cNvSpPr txBox="1">
            <a:spLocks noChangeArrowheads="1"/>
          </p:cNvSpPr>
          <p:nvPr/>
        </p:nvSpPr>
        <p:spPr bwMode="auto">
          <a:xfrm>
            <a:off x="357352" y="235111"/>
            <a:ext cx="969798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3600" b="1" dirty="0">
                <a:solidFill>
                  <a:schemeClr val="bg1"/>
                </a:solidFill>
              </a:rPr>
              <a:t>3</a:t>
            </a:r>
            <a:endParaRPr lang="zh-CN" altLang="en-US" sz="3600" b="1" dirty="0">
              <a:solidFill>
                <a:schemeClr val="bg1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E22F602-7386-4078-82A5-BFA614B87E2E}"/>
              </a:ext>
            </a:extLst>
          </p:cNvPr>
          <p:cNvSpPr txBox="1"/>
          <p:nvPr/>
        </p:nvSpPr>
        <p:spPr>
          <a:xfrm>
            <a:off x="660399" y="1832896"/>
            <a:ext cx="3112704" cy="3962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algn="just" fontAlgn="base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Font typeface="Wingdings" panose="05000000000000000000" pitchFamily="2" charset="2"/>
              <a:buChar char="n"/>
            </a:pPr>
            <a:r>
              <a:rPr lang="zh-CN" altLang="en-US" sz="2000" dirty="0">
                <a:solidFill>
                  <a:prstClr val="black"/>
                </a:solidFill>
                <a:latin typeface="微软雅黑"/>
                <a:ea typeface="微软雅黑"/>
              </a:rPr>
              <a:t>接口移植的目的是去除</a:t>
            </a:r>
            <a:r>
              <a:rPr lang="en-US" altLang="zh-CN" sz="2000" dirty="0">
                <a:solidFill>
                  <a:prstClr val="black"/>
                </a:solidFill>
                <a:latin typeface="微软雅黑"/>
                <a:ea typeface="微软雅黑"/>
              </a:rPr>
              <a:t>HTIF</a:t>
            </a:r>
            <a:r>
              <a:rPr lang="zh-CN" altLang="en-US" sz="2000" dirty="0">
                <a:solidFill>
                  <a:prstClr val="black"/>
                </a:solidFill>
                <a:latin typeface="微软雅黑"/>
                <a:ea typeface="微软雅黑"/>
              </a:rPr>
              <a:t>的依赖，不去除则无法正常运行</a:t>
            </a:r>
            <a:endParaRPr lang="en-US" altLang="zh-CN" sz="2000" dirty="0">
              <a:solidFill>
                <a:prstClr val="black"/>
              </a:solidFill>
              <a:latin typeface="微软雅黑"/>
              <a:ea typeface="微软雅黑"/>
            </a:endParaRPr>
          </a:p>
          <a:p>
            <a:pPr marL="342900" lvl="0" indent="-342900" algn="just" fontAlgn="base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Font typeface="Wingdings" panose="05000000000000000000" pitchFamily="2" charset="2"/>
              <a:buChar char="n"/>
            </a:pPr>
            <a:r>
              <a:rPr lang="zh-CN" altLang="en-US" sz="2000" dirty="0">
                <a:solidFill>
                  <a:prstClr val="black"/>
                </a:solidFill>
                <a:latin typeface="微软雅黑"/>
                <a:ea typeface="微软雅黑"/>
              </a:rPr>
              <a:t>对依赖接口进行梳理，整理出串口、设备树、</a:t>
            </a:r>
            <a:r>
              <a:rPr lang="en-US" altLang="zh-CN" sz="2000" dirty="0">
                <a:solidFill>
                  <a:prstClr val="black"/>
                </a:solidFill>
                <a:latin typeface="微软雅黑"/>
                <a:ea typeface="微软雅黑"/>
              </a:rPr>
              <a:t>shutdown</a:t>
            </a:r>
            <a:r>
              <a:rPr lang="zh-CN" altLang="en-US" sz="2000" dirty="0">
                <a:solidFill>
                  <a:prstClr val="black"/>
                </a:solidFill>
                <a:latin typeface="微软雅黑"/>
                <a:ea typeface="微软雅黑"/>
              </a:rPr>
              <a:t>、</a:t>
            </a:r>
            <a:r>
              <a:rPr lang="en-US" altLang="zh-CN" sz="2000" dirty="0">
                <a:solidFill>
                  <a:prstClr val="black"/>
                </a:solidFill>
                <a:latin typeface="微软雅黑"/>
                <a:ea typeface="微软雅黑"/>
              </a:rPr>
              <a:t>poweroff</a:t>
            </a:r>
            <a:r>
              <a:rPr lang="zh-CN" altLang="en-US" sz="2000" dirty="0">
                <a:solidFill>
                  <a:prstClr val="black"/>
                </a:solidFill>
                <a:latin typeface="微软雅黑"/>
                <a:ea typeface="微软雅黑"/>
              </a:rPr>
              <a:t>和定时器等接口</a:t>
            </a:r>
            <a:endParaRPr lang="en-US" altLang="zh-CN" sz="2000" dirty="0">
              <a:solidFill>
                <a:prstClr val="black"/>
              </a:solidFill>
              <a:latin typeface="微软雅黑"/>
              <a:ea typeface="微软雅黑"/>
            </a:endParaRPr>
          </a:p>
          <a:p>
            <a:pPr marL="342900" lvl="0" indent="-342900" algn="just" fontAlgn="base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Font typeface="Wingdings" panose="05000000000000000000" pitchFamily="2" charset="2"/>
              <a:buChar char="n"/>
            </a:pPr>
            <a:r>
              <a:rPr lang="zh-CN" altLang="en-US" sz="2000" dirty="0">
                <a:solidFill>
                  <a:prstClr val="black"/>
                </a:solidFill>
                <a:latin typeface="微软雅黑"/>
                <a:ea typeface="微软雅黑"/>
              </a:rPr>
              <a:t>设计以上需要移植接口的技术方案并实现</a:t>
            </a:r>
            <a:endParaRPr lang="en-US" altLang="zh-CN" sz="2000" dirty="0">
              <a:solidFill>
                <a:prstClr val="black"/>
              </a:solidFill>
              <a:latin typeface="微软雅黑"/>
              <a:ea typeface="微软雅黑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F4B86E7-454A-4A69-9CD7-CA9A9CEC8F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1209" y="940130"/>
            <a:ext cx="3928712" cy="4977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931255"/>
      </p:ext>
    </p:extLst>
  </p:cSld>
  <p:clrMapOvr>
    <a:masterClrMapping/>
  </p:clrMapOvr>
  <p:transition spd="med">
    <p:pull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移植</a:t>
            </a:r>
            <a:r>
              <a:rPr lang="en-US" altLang="zh-CN" dirty="0"/>
              <a:t>PKE</a:t>
            </a:r>
            <a:r>
              <a:rPr lang="zh-CN" altLang="en-US" dirty="0"/>
              <a:t>的具体实现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ACFFC922-C1F3-419D-B1E7-D7E0BBB372A6}"/>
              </a:ext>
            </a:extLst>
          </p:cNvPr>
          <p:cNvSpPr txBox="1"/>
          <p:nvPr/>
        </p:nvSpPr>
        <p:spPr>
          <a:xfrm>
            <a:off x="660399" y="1018800"/>
            <a:ext cx="2679567" cy="619744"/>
          </a:xfrm>
          <a:prstGeom prst="roundRect">
            <a:avLst/>
          </a:prstGeom>
          <a:solidFill>
            <a:schemeClr val="accent1"/>
          </a:solidFill>
        </p:spPr>
        <p:txBody>
          <a:bodyPr wrap="square" lIns="0" tIns="0" rIns="0" bIns="0" rtlCol="0" anchor="ctr" anchorCtr="0">
            <a:noAutofit/>
          </a:bodyPr>
          <a:lstStyle/>
          <a:p>
            <a:pPr>
              <a:lnSpc>
                <a:spcPct val="130000"/>
              </a:lnSpc>
              <a:defRPr/>
            </a:pPr>
            <a:r>
              <a:rPr lang="zh-CN" altLang="en-US" sz="2800" b="1" kern="0" spc="300" dirty="0">
                <a:solidFill>
                  <a:srgbClr val="FFFFFF"/>
                </a:solidFill>
                <a:latin typeface="微软雅黑"/>
                <a:ea typeface="微软雅黑"/>
              </a:rPr>
              <a:t> 加载用户程序</a:t>
            </a:r>
            <a:endParaRPr lang="en-US" altLang="zh-CN" sz="2800" b="1" kern="0" spc="300" dirty="0">
              <a:solidFill>
                <a:srgbClr val="FFFFFF"/>
              </a:solidFill>
              <a:latin typeface="微软雅黑"/>
              <a:ea typeface="微软雅黑"/>
            </a:endParaRPr>
          </a:p>
        </p:txBody>
      </p:sp>
      <p:sp>
        <p:nvSpPr>
          <p:cNvPr id="22" name="文本框 21"/>
          <p:cNvSpPr txBox="1">
            <a:spLocks noChangeArrowheads="1"/>
          </p:cNvSpPr>
          <p:nvPr/>
        </p:nvSpPr>
        <p:spPr bwMode="auto">
          <a:xfrm>
            <a:off x="357352" y="235111"/>
            <a:ext cx="969798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3600" b="1" dirty="0">
                <a:solidFill>
                  <a:schemeClr val="bg1"/>
                </a:solidFill>
              </a:rPr>
              <a:t>3</a:t>
            </a:r>
            <a:endParaRPr lang="zh-CN" altLang="en-US" sz="3600" b="1" dirty="0">
              <a:solidFill>
                <a:schemeClr val="bg1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0B1D7C9-94A0-4079-A3FF-5AB0B705A832}"/>
              </a:ext>
            </a:extLst>
          </p:cNvPr>
          <p:cNvSpPr txBox="1"/>
          <p:nvPr/>
        </p:nvSpPr>
        <p:spPr>
          <a:xfrm>
            <a:off x="565124" y="1832896"/>
            <a:ext cx="3121352" cy="34081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algn="just" fontAlgn="base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Font typeface="Wingdings" panose="05000000000000000000" pitchFamily="2" charset="2"/>
              <a:buChar char="n"/>
            </a:pPr>
            <a:r>
              <a:rPr lang="zh-CN" altLang="en-US" sz="2000" dirty="0">
                <a:solidFill>
                  <a:prstClr val="black"/>
                </a:solidFill>
                <a:latin typeface="微软雅黑"/>
                <a:ea typeface="微软雅黑"/>
              </a:rPr>
              <a:t>将用户程序和内核一起编译打包到</a:t>
            </a:r>
            <a:r>
              <a:rPr lang="en-US" altLang="zh-CN" sz="2000" dirty="0">
                <a:solidFill>
                  <a:prstClr val="black"/>
                </a:solidFill>
                <a:latin typeface="微软雅黑"/>
                <a:ea typeface="微软雅黑"/>
              </a:rPr>
              <a:t>kernel.img</a:t>
            </a:r>
            <a:r>
              <a:rPr lang="zh-CN" altLang="en-US" sz="2000" dirty="0">
                <a:solidFill>
                  <a:prstClr val="black"/>
                </a:solidFill>
                <a:latin typeface="微软雅黑"/>
                <a:ea typeface="微软雅黑"/>
              </a:rPr>
              <a:t>文件中，</a:t>
            </a:r>
            <a:r>
              <a:rPr lang="en-US" altLang="zh-CN" sz="2000" dirty="0">
                <a:solidFill>
                  <a:prstClr val="black"/>
                </a:solidFill>
                <a:latin typeface="微软雅黑"/>
                <a:ea typeface="微软雅黑"/>
              </a:rPr>
              <a:t>PKE</a:t>
            </a:r>
            <a:r>
              <a:rPr lang="zh-CN" altLang="en-US" sz="2000" dirty="0">
                <a:solidFill>
                  <a:prstClr val="black"/>
                </a:solidFill>
                <a:latin typeface="微软雅黑"/>
                <a:ea typeface="微软雅黑"/>
              </a:rPr>
              <a:t>利用用户程序地址，在</a:t>
            </a:r>
            <a:r>
              <a:rPr lang="zh-CN" altLang="en-US" sz="2000" b="1" dirty="0">
                <a:solidFill>
                  <a:prstClr val="black"/>
                </a:solidFill>
                <a:latin typeface="微软雅黑"/>
                <a:ea typeface="微软雅黑"/>
              </a:rPr>
              <a:t>内存中加载</a:t>
            </a:r>
            <a:endParaRPr lang="en-US" altLang="zh-CN" sz="2000" b="1" dirty="0">
              <a:solidFill>
                <a:prstClr val="black"/>
              </a:solidFill>
              <a:latin typeface="微软雅黑"/>
              <a:ea typeface="微软雅黑"/>
            </a:endParaRPr>
          </a:p>
          <a:p>
            <a:pPr marL="342900" lvl="0" indent="-342900" algn="just" fontAlgn="base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Font typeface="Wingdings" panose="05000000000000000000" pitchFamily="2" charset="2"/>
              <a:buChar char="n"/>
            </a:pPr>
            <a:r>
              <a:rPr lang="zh-CN" altLang="en-US" sz="2000" dirty="0">
                <a:solidFill>
                  <a:prstClr val="black"/>
                </a:solidFill>
                <a:latin typeface="微软雅黑"/>
                <a:ea typeface="微软雅黑"/>
              </a:rPr>
              <a:t>开启虚拟内存空间后，映射用户程序的内存空间</a:t>
            </a:r>
            <a:endParaRPr lang="en-US" altLang="zh-CN" sz="2000" dirty="0">
              <a:solidFill>
                <a:prstClr val="black"/>
              </a:solidFill>
              <a:latin typeface="微软雅黑"/>
              <a:ea typeface="微软雅黑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3F60360-2E76-4CD2-8D7E-BE6C544301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5972" y="1150380"/>
            <a:ext cx="8247390" cy="4557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051366"/>
      </p:ext>
    </p:extLst>
  </p:cSld>
  <p:clrMapOvr>
    <a:masterClrMapping/>
  </p:clrMapOvr>
  <p:transition spd="med">
    <p:pull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>
            <a:off x="4227544" y="4283909"/>
            <a:ext cx="3660158" cy="782043"/>
            <a:chOff x="5181690" y="2820871"/>
            <a:chExt cx="2578318" cy="550893"/>
          </a:xfrm>
        </p:grpSpPr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4E038620-75A5-4520-8E25-F9C7B2B6904E}"/>
                </a:ext>
              </a:extLst>
            </p:cNvPr>
            <p:cNvSpPr/>
            <p:nvPr/>
          </p:nvSpPr>
          <p:spPr>
            <a:xfrm>
              <a:off x="5181690" y="2820871"/>
              <a:ext cx="550893" cy="55089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400" dirty="0">
                  <a:latin typeface="Century Gothic" panose="020B0502020202020204" pitchFamily="34" charset="0"/>
                </a:rPr>
                <a:t>4</a:t>
              </a:r>
              <a:endParaRPr lang="zh-CN" altLang="en-US" sz="4400" dirty="0">
                <a:latin typeface="Century Gothic" panose="020B0502020202020204" pitchFamily="34" charset="0"/>
              </a:endParaRP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7B507C22-58B8-463E-AFBC-7B1028DAA2A5}"/>
                </a:ext>
              </a:extLst>
            </p:cNvPr>
            <p:cNvSpPr txBox="1"/>
            <p:nvPr/>
          </p:nvSpPr>
          <p:spPr>
            <a:xfrm>
              <a:off x="5988604" y="2888229"/>
              <a:ext cx="1771404" cy="39025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zh-CN" altLang="en-US" sz="3600" b="1" spc="300" dirty="0">
                  <a:latin typeface="+mj-ea"/>
                  <a:ea typeface="+mj-ea"/>
                </a:rPr>
                <a:t>总结与展望</a:t>
              </a:r>
              <a:endParaRPr lang="zh-CN" altLang="en-US" sz="3600" b="1" spc="300" dirty="0">
                <a:solidFill>
                  <a:schemeClr val="accent3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88283109"/>
      </p:ext>
    </p:extLst>
  </p:cSld>
  <p:clrMapOvr>
    <a:masterClrMapping/>
  </p:clrMapOvr>
  <p:transition spd="med">
    <p:pull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总结与展望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ACFFC922-C1F3-419D-B1E7-D7E0BBB372A6}"/>
              </a:ext>
            </a:extLst>
          </p:cNvPr>
          <p:cNvSpPr txBox="1"/>
          <p:nvPr/>
        </p:nvSpPr>
        <p:spPr>
          <a:xfrm>
            <a:off x="630580" y="1301422"/>
            <a:ext cx="3484218" cy="619744"/>
          </a:xfrm>
          <a:prstGeom prst="roundRect">
            <a:avLst/>
          </a:prstGeom>
          <a:solidFill>
            <a:schemeClr val="accent1"/>
          </a:solidFill>
        </p:spPr>
        <p:txBody>
          <a:bodyPr wrap="square" lIns="0" tIns="0" rIns="0" bIns="0" rtlCol="0" anchor="ctr" anchorCtr="0">
            <a:noAutofit/>
          </a:bodyPr>
          <a:lstStyle/>
          <a:p>
            <a:pPr lvl="0" algn="ctr">
              <a:lnSpc>
                <a:spcPct val="130000"/>
              </a:lnSpc>
              <a:defRPr/>
            </a:pPr>
            <a:r>
              <a:rPr lang="zh-CN" altLang="en-US" sz="2800" b="1" kern="0" spc="300" dirty="0">
                <a:solidFill>
                  <a:srgbClr val="FFFFFF"/>
                </a:solidFill>
                <a:latin typeface="微软雅黑"/>
                <a:ea typeface="微软雅黑"/>
              </a:rPr>
              <a:t>总结</a:t>
            </a:r>
            <a:endParaRPr lang="en-US" altLang="zh-CN" sz="2800" b="1" kern="0" spc="300" dirty="0">
              <a:solidFill>
                <a:srgbClr val="FFFFFF"/>
              </a:solidFill>
              <a:latin typeface="微软雅黑"/>
              <a:ea typeface="微软雅黑"/>
            </a:endParaRPr>
          </a:p>
        </p:txBody>
      </p:sp>
      <p:sp>
        <p:nvSpPr>
          <p:cNvPr id="22" name="文本框 21"/>
          <p:cNvSpPr txBox="1">
            <a:spLocks noChangeArrowheads="1"/>
          </p:cNvSpPr>
          <p:nvPr/>
        </p:nvSpPr>
        <p:spPr bwMode="auto">
          <a:xfrm>
            <a:off x="357352" y="235111"/>
            <a:ext cx="969798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3600" b="1" dirty="0">
                <a:solidFill>
                  <a:schemeClr val="bg1"/>
                </a:solidFill>
              </a:rPr>
              <a:t>4</a:t>
            </a:r>
            <a:endParaRPr lang="zh-CN" altLang="en-US" sz="3600" b="1" dirty="0">
              <a:solidFill>
                <a:schemeClr val="bg1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A0CB206-0CDC-48E1-9408-4DDD649016DF}"/>
              </a:ext>
            </a:extLst>
          </p:cNvPr>
          <p:cNvSpPr txBox="1"/>
          <p:nvPr/>
        </p:nvSpPr>
        <p:spPr>
          <a:xfrm>
            <a:off x="630579" y="1981877"/>
            <a:ext cx="11081005" cy="32234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 fontAlgn="base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Font typeface="Wingdings" panose="05000000000000000000" pitchFamily="2" charset="2"/>
              <a:buChar char="n"/>
            </a:pPr>
            <a:r>
              <a:rPr lang="zh-CN" altLang="en-US" sz="2000" dirty="0">
                <a:solidFill>
                  <a:prstClr val="black"/>
                </a:solidFill>
              </a:rPr>
              <a:t>阅读了</a:t>
            </a:r>
            <a:r>
              <a:rPr lang="en-US" altLang="zh-CN" sz="2000" dirty="0">
                <a:solidFill>
                  <a:prstClr val="black"/>
                </a:solidFill>
              </a:rPr>
              <a:t>RISC-V</a:t>
            </a:r>
            <a:r>
              <a:rPr lang="zh-CN" altLang="en-US" sz="2000" dirty="0">
                <a:solidFill>
                  <a:prstClr val="black"/>
                </a:solidFill>
              </a:rPr>
              <a:t>手册、</a:t>
            </a:r>
            <a:r>
              <a:rPr lang="en-US" altLang="zh-CN" sz="2000" dirty="0">
                <a:solidFill>
                  <a:prstClr val="black"/>
                </a:solidFill>
              </a:rPr>
              <a:t>PKE</a:t>
            </a:r>
            <a:r>
              <a:rPr lang="zh-CN" altLang="en-US" sz="2000" dirty="0">
                <a:solidFill>
                  <a:prstClr val="black"/>
                </a:solidFill>
              </a:rPr>
              <a:t>、</a:t>
            </a:r>
            <a:r>
              <a:rPr lang="en-US" altLang="zh-CN" sz="2000" dirty="0">
                <a:solidFill>
                  <a:prstClr val="black"/>
                </a:solidFill>
              </a:rPr>
              <a:t>ucore</a:t>
            </a:r>
            <a:r>
              <a:rPr lang="zh-CN" altLang="en-US" sz="2000" dirty="0">
                <a:solidFill>
                  <a:prstClr val="black"/>
                </a:solidFill>
              </a:rPr>
              <a:t>、</a:t>
            </a:r>
            <a:r>
              <a:rPr lang="en-US" altLang="zh-CN" sz="2000" dirty="0">
                <a:solidFill>
                  <a:prstClr val="black"/>
                </a:solidFill>
              </a:rPr>
              <a:t>RustSBI</a:t>
            </a:r>
            <a:r>
              <a:rPr lang="zh-CN" altLang="en-US" sz="2000" dirty="0">
                <a:solidFill>
                  <a:prstClr val="black"/>
                </a:solidFill>
              </a:rPr>
              <a:t>的源码及文档</a:t>
            </a:r>
            <a:endParaRPr lang="en-US" altLang="zh-CN" sz="2000" dirty="0">
              <a:solidFill>
                <a:prstClr val="black"/>
              </a:solidFill>
            </a:endParaRPr>
          </a:p>
          <a:p>
            <a:pPr marL="342900" indent="-342900" algn="just" fontAlgn="base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Font typeface="Wingdings" panose="05000000000000000000" pitchFamily="2" charset="2"/>
              <a:buChar char="n"/>
            </a:pPr>
            <a:r>
              <a:rPr lang="zh-CN" altLang="en-US" sz="2000" dirty="0">
                <a:solidFill>
                  <a:prstClr val="black"/>
                </a:solidFill>
              </a:rPr>
              <a:t>搭建了</a:t>
            </a:r>
            <a:r>
              <a:rPr lang="en-US" altLang="zh-CN" sz="2000" dirty="0">
                <a:solidFill>
                  <a:prstClr val="black"/>
                </a:solidFill>
              </a:rPr>
              <a:t>K210</a:t>
            </a:r>
            <a:r>
              <a:rPr lang="zh-CN" altLang="en-US" sz="2000" dirty="0">
                <a:solidFill>
                  <a:prstClr val="black"/>
                </a:solidFill>
              </a:rPr>
              <a:t>的软件环境</a:t>
            </a:r>
            <a:endParaRPr lang="en-US" altLang="zh-CN" sz="2000" dirty="0">
              <a:solidFill>
                <a:prstClr val="black"/>
              </a:solidFill>
            </a:endParaRPr>
          </a:p>
          <a:p>
            <a:pPr marL="342900" indent="-342900" algn="just" fontAlgn="base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Font typeface="Wingdings" panose="05000000000000000000" pitchFamily="2" charset="2"/>
              <a:buChar char="n"/>
            </a:pPr>
            <a:r>
              <a:rPr lang="zh-CN" altLang="en-US" sz="2000" dirty="0">
                <a:solidFill>
                  <a:prstClr val="black"/>
                </a:solidFill>
              </a:rPr>
              <a:t>改造编译流程、启动流程</a:t>
            </a:r>
            <a:endParaRPr lang="en-US" altLang="zh-CN" sz="2000" dirty="0">
              <a:solidFill>
                <a:prstClr val="black"/>
              </a:solidFill>
            </a:endParaRPr>
          </a:p>
          <a:p>
            <a:pPr marL="342900" indent="-342900" algn="just" fontAlgn="base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Font typeface="Wingdings" panose="05000000000000000000" pitchFamily="2" charset="2"/>
              <a:buChar char="n"/>
            </a:pPr>
            <a:r>
              <a:rPr lang="zh-CN" altLang="en-US" sz="2000" dirty="0">
                <a:solidFill>
                  <a:prstClr val="black"/>
                </a:solidFill>
              </a:rPr>
              <a:t>梳理依赖接口，设计技术方案并实现</a:t>
            </a:r>
            <a:endParaRPr lang="en-US" altLang="zh-CN" sz="2000" dirty="0">
              <a:solidFill>
                <a:prstClr val="black"/>
              </a:solidFill>
            </a:endParaRPr>
          </a:p>
          <a:p>
            <a:pPr marL="342900" indent="-342900" algn="just" fontAlgn="base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Font typeface="Wingdings" panose="05000000000000000000" pitchFamily="2" charset="2"/>
              <a:buChar char="n"/>
            </a:pPr>
            <a:r>
              <a:rPr lang="zh-CN" altLang="en-US" sz="2000" dirty="0">
                <a:solidFill>
                  <a:prstClr val="black"/>
                </a:solidFill>
                <a:latin typeface="微软雅黑"/>
                <a:ea typeface="微软雅黑"/>
              </a:rPr>
              <a:t>完成了</a:t>
            </a:r>
            <a:r>
              <a:rPr lang="en-US" altLang="zh-CN" sz="2000" dirty="0">
                <a:solidFill>
                  <a:prstClr val="black"/>
                </a:solidFill>
                <a:latin typeface="微软雅黑"/>
                <a:ea typeface="微软雅黑"/>
              </a:rPr>
              <a:t>PKE</a:t>
            </a:r>
            <a:r>
              <a:rPr lang="zh-CN" altLang="en-US" sz="2000" dirty="0">
                <a:solidFill>
                  <a:prstClr val="black"/>
                </a:solidFill>
                <a:latin typeface="微软雅黑"/>
                <a:ea typeface="微软雅黑"/>
              </a:rPr>
              <a:t>的</a:t>
            </a:r>
            <a:r>
              <a:rPr lang="en-US" altLang="zh-CN" sz="2000" dirty="0">
                <a:solidFill>
                  <a:prstClr val="black"/>
                </a:solidFill>
                <a:latin typeface="微软雅黑"/>
                <a:ea typeface="微软雅黑"/>
              </a:rPr>
              <a:t>9</a:t>
            </a:r>
            <a:r>
              <a:rPr lang="zh-CN" altLang="en-US" sz="2000" dirty="0">
                <a:solidFill>
                  <a:prstClr val="black"/>
                </a:solidFill>
                <a:latin typeface="微软雅黑"/>
                <a:ea typeface="微软雅黑"/>
              </a:rPr>
              <a:t>个实验的要求</a:t>
            </a:r>
            <a:endParaRPr lang="en-US" altLang="zh-CN" sz="2000" dirty="0">
              <a:solidFill>
                <a:prstClr val="black"/>
              </a:solidFill>
              <a:latin typeface="微软雅黑"/>
              <a:ea typeface="微软雅黑"/>
            </a:endParaRPr>
          </a:p>
          <a:p>
            <a:pPr marL="342900" indent="-342900" algn="just" fontAlgn="base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Font typeface="Wingdings" panose="05000000000000000000" pitchFamily="2" charset="2"/>
              <a:buChar char="n"/>
            </a:pPr>
            <a:r>
              <a:rPr lang="zh-CN" altLang="en-US" sz="2000" dirty="0">
                <a:solidFill>
                  <a:prstClr val="black"/>
                </a:solidFill>
                <a:latin typeface="微软雅黑"/>
                <a:ea typeface="微软雅黑"/>
              </a:rPr>
              <a:t>对</a:t>
            </a:r>
            <a:r>
              <a:rPr lang="en-US" altLang="zh-CN" sz="2000" dirty="0">
                <a:solidFill>
                  <a:prstClr val="black"/>
                </a:solidFill>
                <a:latin typeface="微软雅黑"/>
                <a:ea typeface="微软雅黑"/>
              </a:rPr>
              <a:t>9</a:t>
            </a:r>
            <a:r>
              <a:rPr lang="zh-CN" altLang="en-US" sz="2000" dirty="0">
                <a:solidFill>
                  <a:prstClr val="black"/>
                </a:solidFill>
                <a:latin typeface="微软雅黑"/>
                <a:ea typeface="微软雅黑"/>
              </a:rPr>
              <a:t>个实验进行功能测试，输出结果均符合移植前的预期</a:t>
            </a:r>
            <a:endParaRPr lang="en-US" altLang="zh-CN" sz="2000" dirty="0">
              <a:solidFill>
                <a:prstClr val="black"/>
              </a:solidFill>
              <a:latin typeface="微软雅黑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1833234307"/>
      </p:ext>
    </p:extLst>
  </p:cSld>
  <p:clrMapOvr>
    <a:masterClrMapping/>
  </p:clrMapOvr>
  <p:transition spd="med">
    <p:pull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总结与展望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ACFFC922-C1F3-419D-B1E7-D7E0BBB372A6}"/>
              </a:ext>
            </a:extLst>
          </p:cNvPr>
          <p:cNvSpPr txBox="1"/>
          <p:nvPr/>
        </p:nvSpPr>
        <p:spPr>
          <a:xfrm>
            <a:off x="630580" y="1301422"/>
            <a:ext cx="3484218" cy="619744"/>
          </a:xfrm>
          <a:prstGeom prst="roundRect">
            <a:avLst/>
          </a:prstGeom>
          <a:solidFill>
            <a:schemeClr val="accent1"/>
          </a:solidFill>
        </p:spPr>
        <p:txBody>
          <a:bodyPr wrap="square" lIns="0" tIns="0" rIns="0" bIns="0" rtlCol="0" anchor="ctr" anchorCtr="0">
            <a:noAutofit/>
          </a:bodyPr>
          <a:lstStyle/>
          <a:p>
            <a:pPr lvl="0" algn="ctr">
              <a:lnSpc>
                <a:spcPct val="130000"/>
              </a:lnSpc>
              <a:defRPr/>
            </a:pPr>
            <a:r>
              <a:rPr lang="zh-CN" altLang="en-US" sz="2800" b="1" kern="0" spc="300" dirty="0">
                <a:solidFill>
                  <a:srgbClr val="FFFFFF"/>
                </a:solidFill>
                <a:latin typeface="微软雅黑"/>
                <a:ea typeface="微软雅黑"/>
              </a:rPr>
              <a:t>总结</a:t>
            </a:r>
            <a:endParaRPr lang="en-US" altLang="zh-CN" sz="2800" b="1" kern="0" spc="300" dirty="0">
              <a:solidFill>
                <a:srgbClr val="FFFFFF"/>
              </a:solidFill>
              <a:latin typeface="微软雅黑"/>
              <a:ea typeface="微软雅黑"/>
            </a:endParaRPr>
          </a:p>
        </p:txBody>
      </p:sp>
      <p:sp>
        <p:nvSpPr>
          <p:cNvPr id="22" name="文本框 21"/>
          <p:cNvSpPr txBox="1">
            <a:spLocks noChangeArrowheads="1"/>
          </p:cNvSpPr>
          <p:nvPr/>
        </p:nvSpPr>
        <p:spPr bwMode="auto">
          <a:xfrm>
            <a:off x="357352" y="235111"/>
            <a:ext cx="969798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3600" b="1" dirty="0">
                <a:solidFill>
                  <a:schemeClr val="bg1"/>
                </a:solidFill>
              </a:rPr>
              <a:t>4</a:t>
            </a:r>
            <a:endParaRPr lang="zh-CN" altLang="en-US" sz="3600" b="1" dirty="0">
              <a:solidFill>
                <a:schemeClr val="bg1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389E66E-4812-4987-921B-3EDB351672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5528" y="1488109"/>
            <a:ext cx="7483352" cy="3881782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3EA6B22B-B7BF-4965-BFE6-9CF23BE7F664}"/>
              </a:ext>
            </a:extLst>
          </p:cNvPr>
          <p:cNvSpPr/>
          <p:nvPr/>
        </p:nvSpPr>
        <p:spPr>
          <a:xfrm>
            <a:off x="4729044" y="5710386"/>
            <a:ext cx="669632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代码仓库地址：</a:t>
            </a:r>
            <a:r>
              <a:rPr lang="zh-CN" altLang="en-US" dirty="0">
                <a:hlinkClick r:id="rId4"/>
              </a:rPr>
              <a:t>https://github.com/BITzga/riscv64-pke-k210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C3B4F86-44AB-46F3-A00D-77EC1AAB79C7}"/>
              </a:ext>
            </a:extLst>
          </p:cNvPr>
          <p:cNvSpPr txBox="1"/>
          <p:nvPr/>
        </p:nvSpPr>
        <p:spPr>
          <a:xfrm>
            <a:off x="630580" y="2100348"/>
            <a:ext cx="3200275" cy="22077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algn="just" fontAlgn="base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Font typeface="Wingdings" panose="05000000000000000000" pitchFamily="2" charset="2"/>
              <a:buChar char="n"/>
            </a:pPr>
            <a:r>
              <a:rPr lang="zh-CN" altLang="en-US" sz="2000" dirty="0">
                <a:solidFill>
                  <a:prstClr val="black"/>
                </a:solidFill>
              </a:rPr>
              <a:t>编写实现代码（维护代码</a:t>
            </a:r>
            <a:r>
              <a:rPr lang="en-US" altLang="zh-CN" sz="2000" dirty="0">
                <a:solidFill>
                  <a:prstClr val="black"/>
                </a:solidFill>
              </a:rPr>
              <a:t>3000</a:t>
            </a:r>
            <a:r>
              <a:rPr lang="zh-CN" altLang="en-US" sz="2000" dirty="0">
                <a:solidFill>
                  <a:prstClr val="black"/>
                </a:solidFill>
              </a:rPr>
              <a:t>行、</a:t>
            </a:r>
            <a:r>
              <a:rPr lang="en-US" altLang="zh-CN" sz="2000" dirty="0">
                <a:solidFill>
                  <a:prstClr val="black"/>
                </a:solidFill>
              </a:rPr>
              <a:t>9x2 </a:t>
            </a:r>
            <a:r>
              <a:rPr lang="zh-CN" altLang="en-US" sz="2000" dirty="0">
                <a:solidFill>
                  <a:prstClr val="black"/>
                </a:solidFill>
              </a:rPr>
              <a:t>个</a:t>
            </a:r>
            <a:r>
              <a:rPr lang="en-US" altLang="zh-CN" sz="2000" dirty="0">
                <a:solidFill>
                  <a:prstClr val="black"/>
                </a:solidFill>
              </a:rPr>
              <a:t>Git</a:t>
            </a:r>
            <a:r>
              <a:rPr lang="zh-CN" altLang="en-US" sz="2000" dirty="0">
                <a:solidFill>
                  <a:prstClr val="black"/>
                </a:solidFill>
              </a:rPr>
              <a:t>分支）</a:t>
            </a:r>
            <a:endParaRPr lang="en-US" altLang="zh-CN" sz="2000" dirty="0">
              <a:solidFill>
                <a:prstClr val="black"/>
              </a:solidFill>
            </a:endParaRPr>
          </a:p>
          <a:p>
            <a:pPr marL="342900" lvl="0" indent="-342900" algn="just" fontAlgn="base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Font typeface="Wingdings" panose="05000000000000000000" pitchFamily="2" charset="2"/>
              <a:buChar char="n"/>
            </a:pPr>
            <a:r>
              <a:rPr lang="zh-CN" altLang="en-US" sz="2000" dirty="0">
                <a:solidFill>
                  <a:prstClr val="black"/>
                </a:solidFill>
                <a:latin typeface="微软雅黑"/>
                <a:ea typeface="微软雅黑"/>
              </a:rPr>
              <a:t>将它们分别托管至</a:t>
            </a:r>
            <a:r>
              <a:rPr lang="en-US" altLang="zh-CN" sz="2000" dirty="0">
                <a:solidFill>
                  <a:prstClr val="black"/>
                </a:solidFill>
                <a:latin typeface="微软雅黑"/>
                <a:ea typeface="微软雅黑"/>
                <a:hlinkClick r:id="rId4"/>
              </a:rPr>
              <a:t>GitHub</a:t>
            </a:r>
            <a:endParaRPr lang="en-US" altLang="zh-CN" sz="2000" dirty="0">
              <a:solidFill>
                <a:prstClr val="black"/>
              </a:solidFill>
              <a:latin typeface="微软雅黑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3599660708"/>
      </p:ext>
    </p:extLst>
  </p:cSld>
  <p:clrMapOvr>
    <a:masterClrMapping/>
  </p:clrMapOvr>
  <p:transition spd="med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>
            <a:off x="6135847" y="2924237"/>
            <a:ext cx="5844097" cy="511814"/>
            <a:chOff x="5181690" y="2820871"/>
            <a:chExt cx="6290318" cy="550893"/>
          </a:xfrm>
        </p:grpSpPr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4E038620-75A5-4520-8E25-F9C7B2B6904E}"/>
                </a:ext>
              </a:extLst>
            </p:cNvPr>
            <p:cNvSpPr/>
            <p:nvPr/>
          </p:nvSpPr>
          <p:spPr>
            <a:xfrm>
              <a:off x="5181690" y="2820871"/>
              <a:ext cx="550893" cy="55089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latin typeface="Century Gothic" panose="020B0502020202020204" pitchFamily="34" charset="0"/>
                </a:rPr>
                <a:t>1</a:t>
              </a:r>
              <a:endParaRPr lang="zh-CN" altLang="en-US" sz="2400" dirty="0">
                <a:latin typeface="Century Gothic" panose="020B0502020202020204" pitchFamily="34" charset="0"/>
              </a:endParaRP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7B507C22-58B8-463E-AFBC-7B1028DAA2A5}"/>
                </a:ext>
              </a:extLst>
            </p:cNvPr>
            <p:cNvSpPr txBox="1"/>
            <p:nvPr/>
          </p:nvSpPr>
          <p:spPr>
            <a:xfrm>
              <a:off x="6025662" y="2880873"/>
              <a:ext cx="5446346" cy="41308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zh-CN" altLang="en-US" sz="2400" b="1" spc="300" dirty="0">
                  <a:latin typeface="+mj-ea"/>
                  <a:ea typeface="+mj-ea"/>
                </a:rPr>
                <a:t>研究背景与意义</a:t>
              </a:r>
              <a:endParaRPr lang="zh-CN" altLang="en-US" sz="2400" b="1" spc="300" dirty="0">
                <a:solidFill>
                  <a:schemeClr val="accent3"/>
                </a:solidFill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6137763" y="3642259"/>
            <a:ext cx="5844097" cy="511814"/>
            <a:chOff x="5181690" y="3693789"/>
            <a:chExt cx="6290318" cy="550893"/>
          </a:xfrm>
        </p:grpSpPr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856CB06E-E9F3-4F92-A312-20763F3CB8E7}"/>
                </a:ext>
              </a:extLst>
            </p:cNvPr>
            <p:cNvSpPr/>
            <p:nvPr/>
          </p:nvSpPr>
          <p:spPr>
            <a:xfrm>
              <a:off x="5181690" y="3693789"/>
              <a:ext cx="550893" cy="55089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latin typeface="Century Gothic" panose="020B0502020202020204" pitchFamily="34" charset="0"/>
                </a:rPr>
                <a:t>2</a:t>
              </a:r>
              <a:endParaRPr lang="zh-CN" altLang="en-US" sz="2400" dirty="0">
                <a:latin typeface="Century Gothic" panose="020B0502020202020204" pitchFamily="34" charset="0"/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B2FA74BE-E344-48C4-8EF0-E837820A0AC8}"/>
                </a:ext>
              </a:extLst>
            </p:cNvPr>
            <p:cNvSpPr txBox="1"/>
            <p:nvPr/>
          </p:nvSpPr>
          <p:spPr>
            <a:xfrm>
              <a:off x="6025662" y="3748369"/>
              <a:ext cx="5446346" cy="41308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zh-CN" altLang="en-US" sz="2400" b="1" spc="300" dirty="0">
                  <a:latin typeface="+mj-ea"/>
                </a:rPr>
                <a:t>移植</a:t>
              </a:r>
              <a:r>
                <a:rPr lang="en-US" altLang="zh-CN" sz="2400" b="1" spc="300" dirty="0">
                  <a:latin typeface="+mj-ea"/>
                </a:rPr>
                <a:t>PKE</a:t>
              </a:r>
              <a:r>
                <a:rPr lang="zh-CN" altLang="en-US" sz="2400" b="1" spc="300" dirty="0">
                  <a:latin typeface="+mj-ea"/>
                </a:rPr>
                <a:t>的总体设计</a:t>
              </a:r>
              <a:endParaRPr lang="zh-CN" altLang="en-US" sz="2400" b="1" spc="300" dirty="0">
                <a:solidFill>
                  <a:schemeClr val="accent3"/>
                </a:solidFill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6135847" y="4361345"/>
            <a:ext cx="5853574" cy="511814"/>
            <a:chOff x="5184190" y="4548742"/>
            <a:chExt cx="6300518" cy="550893"/>
          </a:xfrm>
        </p:grpSpPr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4595AA9B-38D0-46FD-A522-1C11B31079F7}"/>
                </a:ext>
              </a:extLst>
            </p:cNvPr>
            <p:cNvSpPr/>
            <p:nvPr/>
          </p:nvSpPr>
          <p:spPr>
            <a:xfrm>
              <a:off x="5184190" y="4548742"/>
              <a:ext cx="550893" cy="55089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latin typeface="Century Gothic" panose="020B0502020202020204" pitchFamily="34" charset="0"/>
                </a:rPr>
                <a:t>3</a:t>
              </a:r>
              <a:endParaRPr lang="zh-CN" altLang="en-US" sz="2400" dirty="0">
                <a:latin typeface="Century Gothic" panose="020B0502020202020204" pitchFamily="34" charset="0"/>
              </a:endParaRP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93CC5F2B-0ED3-4692-A876-F7B76F8D8312}"/>
                </a:ext>
              </a:extLst>
            </p:cNvPr>
            <p:cNvSpPr txBox="1"/>
            <p:nvPr/>
          </p:nvSpPr>
          <p:spPr>
            <a:xfrm>
              <a:off x="6025662" y="4608744"/>
              <a:ext cx="5459046" cy="3975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zh-CN" altLang="en-US" sz="2400" b="1" spc="300" dirty="0">
                  <a:latin typeface="+mj-ea"/>
                  <a:ea typeface="+mj-ea"/>
                </a:rPr>
                <a:t>移植</a:t>
              </a:r>
              <a:r>
                <a:rPr lang="en-US" altLang="zh-CN" sz="2400" b="1" spc="300" dirty="0">
                  <a:latin typeface="+mj-ea"/>
                  <a:ea typeface="+mj-ea"/>
                </a:rPr>
                <a:t>PKE</a:t>
              </a:r>
              <a:r>
                <a:rPr lang="zh-CN" altLang="en-US" sz="2400" b="1" spc="300" dirty="0">
                  <a:latin typeface="+mj-ea"/>
                  <a:ea typeface="+mj-ea"/>
                </a:rPr>
                <a:t>的具体实现</a:t>
              </a:r>
              <a:endParaRPr lang="zh-CN" altLang="en-US" sz="2400" b="1" spc="300" dirty="0">
                <a:solidFill>
                  <a:schemeClr val="accent3"/>
                </a:solidFill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6135848" y="5077767"/>
            <a:ext cx="5844098" cy="511814"/>
            <a:chOff x="5181690" y="5404127"/>
            <a:chExt cx="6290318" cy="550893"/>
          </a:xfrm>
        </p:grpSpPr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BC1540A9-C516-4101-B8E5-F2680A075844}"/>
                </a:ext>
              </a:extLst>
            </p:cNvPr>
            <p:cNvSpPr/>
            <p:nvPr/>
          </p:nvSpPr>
          <p:spPr>
            <a:xfrm>
              <a:off x="5181690" y="5404127"/>
              <a:ext cx="550893" cy="55089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latin typeface="Century Gothic" panose="020B0502020202020204" pitchFamily="34" charset="0"/>
                </a:rPr>
                <a:t>4</a:t>
              </a:r>
              <a:endParaRPr lang="zh-CN" altLang="en-US" sz="2400" dirty="0">
                <a:latin typeface="Century Gothic" panose="020B0502020202020204" pitchFamily="34" charset="0"/>
              </a:endParaRP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6251B830-D03E-4AA6-96D0-40413DCE8882}"/>
                </a:ext>
              </a:extLst>
            </p:cNvPr>
            <p:cNvSpPr txBox="1"/>
            <p:nvPr/>
          </p:nvSpPr>
          <p:spPr>
            <a:xfrm>
              <a:off x="6025662" y="5469119"/>
              <a:ext cx="5446346" cy="3975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zh-CN" altLang="en-US" sz="2400" b="1" spc="300" dirty="0">
                  <a:latin typeface="+mj-ea"/>
                </a:rPr>
                <a:t>总结与展望</a:t>
              </a:r>
              <a:endParaRPr lang="zh-CN" altLang="en-US" sz="2400" b="1" spc="300" dirty="0">
                <a:solidFill>
                  <a:schemeClr val="accent3"/>
                </a:solidFill>
              </a:endParaRPr>
            </a:p>
          </p:txBody>
        </p:sp>
      </p:grpSp>
      <p:sp>
        <p:nvSpPr>
          <p:cNvPr id="23" name="文本占位符 5">
            <a:extLst>
              <a:ext uri="{FF2B5EF4-FFF2-40B4-BE49-F238E27FC236}">
                <a16:creationId xmlns:a16="http://schemas.microsoft.com/office/drawing/2014/main" id="{E51A67F7-2D5D-449D-9AE5-2FF7DEEFA49F}"/>
              </a:ext>
            </a:extLst>
          </p:cNvPr>
          <p:cNvSpPr txBox="1">
            <a:spLocks/>
          </p:cNvSpPr>
          <p:nvPr/>
        </p:nvSpPr>
        <p:spPr>
          <a:xfrm>
            <a:off x="1678166" y="3775845"/>
            <a:ext cx="2762739" cy="9143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None/>
              <a:defRPr sz="6000" b="1" kern="12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目录</a:t>
            </a:r>
          </a:p>
        </p:txBody>
      </p:sp>
      <p:sp>
        <p:nvSpPr>
          <p:cNvPr id="24" name="文本占位符 8">
            <a:extLst>
              <a:ext uri="{FF2B5EF4-FFF2-40B4-BE49-F238E27FC236}">
                <a16:creationId xmlns:a16="http://schemas.microsoft.com/office/drawing/2014/main" id="{7239F040-8C2F-4B38-8A30-4607B537A64A}"/>
              </a:ext>
            </a:extLst>
          </p:cNvPr>
          <p:cNvSpPr txBox="1">
            <a:spLocks/>
          </p:cNvSpPr>
          <p:nvPr/>
        </p:nvSpPr>
        <p:spPr>
          <a:xfrm>
            <a:off x="2063073" y="4793977"/>
            <a:ext cx="1992924" cy="3608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Tx/>
              <a:buNone/>
              <a:defRPr sz="2000" b="0" kern="1200" baseline="0">
                <a:solidFill>
                  <a:schemeClr val="accent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/>
              <a:t>CONTENTS</a:t>
            </a:r>
            <a:endParaRPr lang="zh-CN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2767873" y="5369423"/>
            <a:ext cx="583324" cy="6179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635A8029-F2DC-4F07-AA8F-F0508914C1C9}"/>
              </a:ext>
            </a:extLst>
          </p:cNvPr>
          <p:cNvGrpSpPr/>
          <p:nvPr/>
        </p:nvGrpSpPr>
        <p:grpSpPr>
          <a:xfrm>
            <a:off x="6122826" y="5794189"/>
            <a:ext cx="5844095" cy="511814"/>
            <a:chOff x="5181690" y="5404127"/>
            <a:chExt cx="6290315" cy="550893"/>
          </a:xfrm>
        </p:grpSpPr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6836E947-A555-4BA3-A0A8-3EA0C11DA03E}"/>
                </a:ext>
              </a:extLst>
            </p:cNvPr>
            <p:cNvSpPr/>
            <p:nvPr/>
          </p:nvSpPr>
          <p:spPr>
            <a:xfrm>
              <a:off x="5181690" y="5404127"/>
              <a:ext cx="550893" cy="55089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latin typeface="Century Gothic" panose="020B0502020202020204" pitchFamily="34" charset="0"/>
                </a:rPr>
                <a:t>5</a:t>
              </a:r>
              <a:endParaRPr lang="zh-CN" altLang="en-US" sz="2400" dirty="0">
                <a:latin typeface="Century Gothic" panose="020B0502020202020204" pitchFamily="34" charset="0"/>
              </a:endParaRP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F5C40696-D46C-4211-A0F7-C8FAE86BE727}"/>
                </a:ext>
              </a:extLst>
            </p:cNvPr>
            <p:cNvSpPr txBox="1"/>
            <p:nvPr/>
          </p:nvSpPr>
          <p:spPr>
            <a:xfrm>
              <a:off x="6025662" y="5469119"/>
              <a:ext cx="5446346" cy="41308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zh-CN" altLang="en-US" sz="2400" b="1" spc="300" dirty="0">
                  <a:latin typeface="+mj-ea"/>
                </a:rPr>
                <a:t>软件演示</a:t>
              </a:r>
              <a:endParaRPr lang="zh-CN" altLang="en-US" sz="2400" b="1" spc="300" dirty="0">
                <a:solidFill>
                  <a:schemeClr val="accent3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64441344"/>
      </p:ext>
    </p:extLst>
  </p:cSld>
  <p:clrMapOvr>
    <a:masterClrMapping/>
  </p:clrMapOvr>
  <p:transition spd="med">
    <p:pull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总结与展望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ACFFC922-C1F3-419D-B1E7-D7E0BBB372A6}"/>
              </a:ext>
            </a:extLst>
          </p:cNvPr>
          <p:cNvSpPr txBox="1"/>
          <p:nvPr/>
        </p:nvSpPr>
        <p:spPr>
          <a:xfrm>
            <a:off x="630580" y="1301422"/>
            <a:ext cx="3484218" cy="619744"/>
          </a:xfrm>
          <a:prstGeom prst="roundRect">
            <a:avLst/>
          </a:prstGeom>
          <a:solidFill>
            <a:schemeClr val="accent1"/>
          </a:solidFill>
        </p:spPr>
        <p:txBody>
          <a:bodyPr wrap="square" lIns="0" tIns="0" rIns="0" bIns="0" rtlCol="0" anchor="ctr" anchorCtr="0">
            <a:noAutofit/>
          </a:bodyPr>
          <a:lstStyle/>
          <a:p>
            <a:pPr lvl="0" algn="ctr">
              <a:lnSpc>
                <a:spcPct val="130000"/>
              </a:lnSpc>
              <a:defRPr/>
            </a:pPr>
            <a:r>
              <a:rPr lang="zh-CN" altLang="en-US" sz="2800" b="1" kern="0" spc="300" dirty="0">
                <a:solidFill>
                  <a:srgbClr val="FFFFFF"/>
                </a:solidFill>
                <a:latin typeface="微软雅黑"/>
                <a:ea typeface="微软雅黑"/>
              </a:rPr>
              <a:t>总结</a:t>
            </a:r>
            <a:endParaRPr lang="en-US" altLang="zh-CN" sz="2800" b="1" kern="0" spc="300" dirty="0">
              <a:solidFill>
                <a:srgbClr val="FFFFFF"/>
              </a:solidFill>
              <a:latin typeface="微软雅黑"/>
              <a:ea typeface="微软雅黑"/>
            </a:endParaRPr>
          </a:p>
        </p:txBody>
      </p:sp>
      <p:sp>
        <p:nvSpPr>
          <p:cNvPr id="22" name="文本框 21"/>
          <p:cNvSpPr txBox="1">
            <a:spLocks noChangeArrowheads="1"/>
          </p:cNvSpPr>
          <p:nvPr/>
        </p:nvSpPr>
        <p:spPr bwMode="auto">
          <a:xfrm>
            <a:off x="357352" y="235111"/>
            <a:ext cx="969798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3600" b="1" dirty="0">
                <a:solidFill>
                  <a:schemeClr val="bg1"/>
                </a:solidFill>
              </a:rPr>
              <a:t>4</a:t>
            </a:r>
            <a:endParaRPr lang="zh-CN" altLang="en-US" sz="3600" b="1" dirty="0">
              <a:solidFill>
                <a:schemeClr val="bg1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9E96673-4F94-4A4A-85D2-93AB51A46212}"/>
              </a:ext>
            </a:extLst>
          </p:cNvPr>
          <p:cNvSpPr/>
          <p:nvPr/>
        </p:nvSpPr>
        <p:spPr>
          <a:xfrm>
            <a:off x="4801511" y="5653878"/>
            <a:ext cx="715125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GitBook</a:t>
            </a:r>
            <a:r>
              <a:rPr lang="zh-CN" altLang="en-US" dirty="0"/>
              <a:t>地址：</a:t>
            </a:r>
            <a:r>
              <a:rPr lang="zh-CN" altLang="en-US" dirty="0">
                <a:hlinkClick r:id="rId3"/>
              </a:rPr>
              <a:t>https://1621184422.gitbook.io/pke-k210-tutorial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D876B37-32BA-4332-8D10-0952C5863701}"/>
              </a:ext>
            </a:extLst>
          </p:cNvPr>
          <p:cNvSpPr txBox="1"/>
          <p:nvPr/>
        </p:nvSpPr>
        <p:spPr>
          <a:xfrm>
            <a:off x="630580" y="2100350"/>
            <a:ext cx="4259054" cy="1007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algn="just" fontAlgn="base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Font typeface="Wingdings" panose="05000000000000000000" pitchFamily="2" charset="2"/>
              <a:buChar char="n"/>
            </a:pPr>
            <a:r>
              <a:rPr lang="zh-CN" altLang="en-US" sz="2000" dirty="0">
                <a:solidFill>
                  <a:prstClr val="black"/>
                </a:solidFill>
              </a:rPr>
              <a:t>编写</a:t>
            </a:r>
            <a:r>
              <a:rPr lang="zh-CN" altLang="en-US" sz="2000" dirty="0">
                <a:solidFill>
                  <a:prstClr val="black"/>
                </a:solidFill>
                <a:latin typeface="微软雅黑"/>
                <a:ea typeface="微软雅黑"/>
              </a:rPr>
              <a:t>实验指导书（字数：</a:t>
            </a:r>
            <a:r>
              <a:rPr lang="en-US" altLang="zh-CN" sz="2000" dirty="0">
                <a:solidFill>
                  <a:prstClr val="black"/>
                </a:solidFill>
                <a:latin typeface="微软雅黑"/>
                <a:ea typeface="微软雅黑"/>
              </a:rPr>
              <a:t>7000</a:t>
            </a:r>
            <a:r>
              <a:rPr lang="zh-CN" altLang="en-US" sz="2000" dirty="0">
                <a:solidFill>
                  <a:prstClr val="black"/>
                </a:solidFill>
                <a:latin typeface="微软雅黑"/>
                <a:ea typeface="微软雅黑"/>
              </a:rPr>
              <a:t>） </a:t>
            </a:r>
            <a:endParaRPr lang="en-US" altLang="zh-CN" sz="2000" dirty="0">
              <a:solidFill>
                <a:prstClr val="black"/>
              </a:solidFill>
              <a:latin typeface="微软雅黑"/>
              <a:ea typeface="微软雅黑"/>
            </a:endParaRPr>
          </a:p>
          <a:p>
            <a:pPr marL="342900" lvl="0" indent="-342900" algn="just" fontAlgn="base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Font typeface="Wingdings" panose="05000000000000000000" pitchFamily="2" charset="2"/>
              <a:buChar char="n"/>
            </a:pPr>
            <a:r>
              <a:rPr lang="zh-CN" altLang="en-US" sz="2000" dirty="0">
                <a:solidFill>
                  <a:prstClr val="black"/>
                </a:solidFill>
                <a:latin typeface="微软雅黑"/>
                <a:ea typeface="微软雅黑"/>
              </a:rPr>
              <a:t>将它们托管至</a:t>
            </a:r>
            <a:r>
              <a:rPr lang="en-US" altLang="zh-CN" sz="2000" dirty="0">
                <a:solidFill>
                  <a:prstClr val="black"/>
                </a:solidFill>
                <a:latin typeface="微软雅黑"/>
                <a:ea typeface="微软雅黑"/>
                <a:hlinkClick r:id="rId3"/>
              </a:rPr>
              <a:t>GitBook</a:t>
            </a:r>
            <a:endParaRPr lang="en-US" altLang="zh-CN" sz="2000" dirty="0">
              <a:solidFill>
                <a:prstClr val="black"/>
              </a:solidFill>
              <a:latin typeface="微软雅黑"/>
              <a:ea typeface="微软雅黑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8D648F9-2B3D-4556-B837-3754E61951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4062" y="1611294"/>
            <a:ext cx="7366150" cy="3804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827182"/>
      </p:ext>
    </p:extLst>
  </p:cSld>
  <p:clrMapOvr>
    <a:masterClrMapping/>
  </p:clrMapOvr>
  <p:transition spd="med">
    <p:pull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总结与展望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ACFFC922-C1F3-419D-B1E7-D7E0BBB372A6}"/>
              </a:ext>
            </a:extLst>
          </p:cNvPr>
          <p:cNvSpPr txBox="1"/>
          <p:nvPr/>
        </p:nvSpPr>
        <p:spPr>
          <a:xfrm>
            <a:off x="630580" y="1301422"/>
            <a:ext cx="3484218" cy="619744"/>
          </a:xfrm>
          <a:prstGeom prst="roundRect">
            <a:avLst/>
          </a:prstGeom>
          <a:solidFill>
            <a:schemeClr val="accent1"/>
          </a:solidFill>
        </p:spPr>
        <p:txBody>
          <a:bodyPr wrap="square" lIns="0" tIns="0" rIns="0" bIns="0" rtlCol="0" anchor="ctr" anchorCtr="0">
            <a:noAutofit/>
          </a:bodyPr>
          <a:lstStyle/>
          <a:p>
            <a:pPr lvl="0" algn="ctr">
              <a:lnSpc>
                <a:spcPct val="130000"/>
              </a:lnSpc>
              <a:defRPr/>
            </a:pPr>
            <a:r>
              <a:rPr lang="zh-CN" altLang="en-US" sz="2800" b="1" kern="0" spc="300" dirty="0">
                <a:solidFill>
                  <a:srgbClr val="FFFFFF"/>
                </a:solidFill>
                <a:latin typeface="微软雅黑"/>
                <a:ea typeface="微软雅黑"/>
              </a:rPr>
              <a:t>总结</a:t>
            </a:r>
            <a:endParaRPr lang="en-US" altLang="zh-CN" sz="2800" b="1" kern="0" spc="300" dirty="0">
              <a:solidFill>
                <a:srgbClr val="FFFFFF"/>
              </a:solidFill>
              <a:latin typeface="微软雅黑"/>
              <a:ea typeface="微软雅黑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ACFFC922-C1F3-419D-B1E7-D7E0BBB372A6}"/>
              </a:ext>
            </a:extLst>
          </p:cNvPr>
          <p:cNvSpPr txBox="1"/>
          <p:nvPr/>
        </p:nvSpPr>
        <p:spPr>
          <a:xfrm>
            <a:off x="630579" y="1358197"/>
            <a:ext cx="3484218" cy="547254"/>
          </a:xfrm>
          <a:prstGeom prst="roundRect">
            <a:avLst/>
          </a:prstGeom>
          <a:solidFill>
            <a:schemeClr val="accent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zh-CN"/>
            </a:defPPr>
            <a:lvl1pPr marR="0" lvl="0" indent="0" algn="ctr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800" b="1" i="0" u="none" strike="noStrike" kern="0" cap="none" spc="30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/>
                <a:ea typeface="微软雅黑"/>
              </a:defRPr>
            </a:lvl1pPr>
          </a:lstStyle>
          <a:p>
            <a:r>
              <a:rPr lang="zh-CN" altLang="en-US" dirty="0"/>
              <a:t>展望</a:t>
            </a:r>
            <a:endParaRPr lang="en-US" altLang="zh-CN" dirty="0"/>
          </a:p>
        </p:txBody>
      </p:sp>
      <p:sp>
        <p:nvSpPr>
          <p:cNvPr id="22" name="文本框 21"/>
          <p:cNvSpPr txBox="1">
            <a:spLocks noChangeArrowheads="1"/>
          </p:cNvSpPr>
          <p:nvPr/>
        </p:nvSpPr>
        <p:spPr bwMode="auto">
          <a:xfrm>
            <a:off x="357352" y="235111"/>
            <a:ext cx="969798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3600" b="1" dirty="0">
                <a:solidFill>
                  <a:schemeClr val="bg1"/>
                </a:solidFill>
              </a:rPr>
              <a:t>4</a:t>
            </a:r>
            <a:endParaRPr lang="zh-CN" altLang="en-US" sz="3600" b="1" dirty="0">
              <a:solidFill>
                <a:schemeClr val="bg1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E22F602-7386-4078-82A5-BFA614B87E2E}"/>
              </a:ext>
            </a:extLst>
          </p:cNvPr>
          <p:cNvSpPr txBox="1"/>
          <p:nvPr/>
        </p:nvSpPr>
        <p:spPr>
          <a:xfrm>
            <a:off x="630579" y="2018533"/>
            <a:ext cx="11081005" cy="21154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algn="just" fontAlgn="base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Font typeface="Wingdings" panose="05000000000000000000" pitchFamily="2" charset="2"/>
              <a:buChar char="n"/>
            </a:pPr>
            <a:r>
              <a:rPr lang="zh-CN" altLang="en-US" sz="2000" dirty="0">
                <a:solidFill>
                  <a:prstClr val="black"/>
                </a:solidFill>
                <a:latin typeface="微软雅黑"/>
                <a:ea typeface="微软雅黑"/>
              </a:rPr>
              <a:t>文件系统的实现</a:t>
            </a:r>
            <a:endParaRPr lang="en-US" altLang="zh-CN" sz="2000" dirty="0">
              <a:solidFill>
                <a:prstClr val="black"/>
              </a:solidFill>
              <a:latin typeface="微软雅黑"/>
              <a:ea typeface="微软雅黑"/>
            </a:endParaRPr>
          </a:p>
          <a:p>
            <a:pPr marL="342900" indent="-342900" algn="just" fontAlgn="base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Font typeface="Wingdings" panose="05000000000000000000" pitchFamily="2" charset="2"/>
              <a:buChar char="n"/>
            </a:pPr>
            <a:r>
              <a:rPr lang="zh-CN" altLang="en-US" sz="2000" dirty="0">
                <a:solidFill>
                  <a:prstClr val="black"/>
                </a:solidFill>
                <a:latin typeface="微软雅黑"/>
                <a:ea typeface="微软雅黑"/>
              </a:rPr>
              <a:t>更加自动化的编译</a:t>
            </a:r>
            <a:r>
              <a:rPr lang="zh-CN" altLang="en-US" sz="2000" dirty="0">
                <a:solidFill>
                  <a:prstClr val="black"/>
                </a:solidFill>
              </a:rPr>
              <a:t>脚本</a:t>
            </a:r>
            <a:endParaRPr lang="en-US" altLang="zh-CN" sz="2000" dirty="0">
              <a:solidFill>
                <a:prstClr val="black"/>
              </a:solidFill>
            </a:endParaRPr>
          </a:p>
          <a:p>
            <a:pPr marL="342900" indent="-342900" algn="just" fontAlgn="base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Font typeface="Wingdings" panose="05000000000000000000" pitchFamily="2" charset="2"/>
              <a:buChar char="n"/>
            </a:pPr>
            <a:r>
              <a:rPr lang="zh-CN" altLang="en-US" sz="2000" dirty="0">
                <a:solidFill>
                  <a:prstClr val="black"/>
                </a:solidFill>
              </a:rPr>
              <a:t>环境打包配置成到</a:t>
            </a:r>
            <a:r>
              <a:rPr lang="en-US" altLang="zh-CN" sz="2000" dirty="0">
                <a:solidFill>
                  <a:prstClr val="black"/>
                </a:solidFill>
              </a:rPr>
              <a:t>docker</a:t>
            </a:r>
          </a:p>
          <a:p>
            <a:pPr marL="342900" indent="-342900" algn="just" fontAlgn="base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Font typeface="Wingdings" panose="05000000000000000000" pitchFamily="2" charset="2"/>
              <a:buChar char="n"/>
            </a:pPr>
            <a:r>
              <a:rPr lang="zh-CN" altLang="en-US" sz="2000" dirty="0">
                <a:solidFill>
                  <a:prstClr val="black"/>
                </a:solidFill>
              </a:rPr>
              <a:t>配置</a:t>
            </a:r>
            <a:r>
              <a:rPr lang="en-US" altLang="zh-CN" sz="2000" dirty="0">
                <a:solidFill>
                  <a:prstClr val="black"/>
                </a:solidFill>
              </a:rPr>
              <a:t>GDB</a:t>
            </a:r>
            <a:r>
              <a:rPr lang="zh-CN" altLang="en-US" sz="2000" dirty="0">
                <a:solidFill>
                  <a:prstClr val="black"/>
                </a:solidFill>
              </a:rPr>
              <a:t>调试环境</a:t>
            </a:r>
            <a:endParaRPr lang="en-US" altLang="zh-CN" sz="2000" dirty="0">
              <a:solidFill>
                <a:prstClr val="black"/>
              </a:solidFill>
              <a:latin typeface="微软雅黑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1742919084"/>
      </p:ext>
    </p:extLst>
  </p:cSld>
  <p:clrMapOvr>
    <a:masterClrMapping/>
  </p:clrMapOvr>
  <p:transition spd="med">
    <p:pull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>
            <a:off x="3662994" y="4283912"/>
            <a:ext cx="6462783" cy="1203617"/>
            <a:chOff x="5181690" y="2820871"/>
            <a:chExt cx="4552566" cy="847861"/>
          </a:xfrm>
        </p:grpSpPr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4E038620-75A5-4520-8E25-F9C7B2B6904E}"/>
                </a:ext>
              </a:extLst>
            </p:cNvPr>
            <p:cNvSpPr/>
            <p:nvPr/>
          </p:nvSpPr>
          <p:spPr>
            <a:xfrm>
              <a:off x="5181690" y="2820871"/>
              <a:ext cx="550893" cy="55089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400" dirty="0">
                  <a:latin typeface="Century Gothic" panose="020B0502020202020204" pitchFamily="34" charset="0"/>
                </a:rPr>
                <a:t>5</a:t>
              </a:r>
              <a:endParaRPr lang="zh-CN" altLang="en-US" sz="4400" dirty="0">
                <a:latin typeface="Century Gothic" panose="020B0502020202020204" pitchFamily="34" charset="0"/>
              </a:endParaRP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7B507C22-58B8-463E-AFBC-7B1028DAA2A5}"/>
                </a:ext>
              </a:extLst>
            </p:cNvPr>
            <p:cNvSpPr txBox="1"/>
            <p:nvPr/>
          </p:nvSpPr>
          <p:spPr>
            <a:xfrm>
              <a:off x="5988603" y="2888229"/>
              <a:ext cx="3745653" cy="78050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zh-CN" altLang="en-US" sz="3600" b="1" spc="300" dirty="0">
                  <a:latin typeface="+mj-ea"/>
                </a:rPr>
                <a:t>软件演示</a:t>
              </a:r>
              <a:endParaRPr lang="zh-CN" altLang="en-US" sz="3600" b="1" spc="300" dirty="0">
                <a:solidFill>
                  <a:schemeClr val="accent3"/>
                </a:solidFill>
              </a:endParaRPr>
            </a:p>
            <a:p>
              <a:endParaRPr lang="zh-CN" altLang="en-US" sz="3600" b="1" spc="300" dirty="0">
                <a:solidFill>
                  <a:schemeClr val="accent3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24341618"/>
      </p:ext>
    </p:extLst>
  </p:cSld>
  <p:clrMapOvr>
    <a:masterClrMapping/>
  </p:clrMapOvr>
  <p:transition spd="med">
    <p:pull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1606550" y="344316"/>
            <a:ext cx="8643848" cy="480131"/>
          </a:xfrm>
        </p:spPr>
        <p:txBody>
          <a:bodyPr/>
          <a:lstStyle/>
          <a:p>
            <a:r>
              <a:rPr lang="zh-CN" altLang="en-US" dirty="0"/>
              <a:t>软件演示</a:t>
            </a:r>
          </a:p>
        </p:txBody>
      </p:sp>
      <p:sp>
        <p:nvSpPr>
          <p:cNvPr id="10" name="文本框 9"/>
          <p:cNvSpPr txBox="1">
            <a:spLocks noChangeArrowheads="1"/>
          </p:cNvSpPr>
          <p:nvPr/>
        </p:nvSpPr>
        <p:spPr bwMode="auto">
          <a:xfrm>
            <a:off x="357352" y="235111"/>
            <a:ext cx="969798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>
              <a:defRPr/>
            </a:pPr>
            <a:r>
              <a:rPr lang="en-US" altLang="zh-CN" sz="3600" b="1" dirty="0">
                <a:solidFill>
                  <a:prstClr val="white"/>
                </a:solidFill>
              </a:rPr>
              <a:t>5</a:t>
            </a:r>
            <a:endParaRPr lang="zh-CN" altLang="en-US" sz="3600" b="1" dirty="0">
              <a:solidFill>
                <a:schemeClr val="bg1"/>
              </a:solidFill>
            </a:endParaRPr>
          </a:p>
        </p:txBody>
      </p:sp>
      <p:sp>
        <p:nvSpPr>
          <p:cNvPr id="11" name="内容占位符 1">
            <a:extLst>
              <a:ext uri="{FF2B5EF4-FFF2-40B4-BE49-F238E27FC236}">
                <a16:creationId xmlns:a16="http://schemas.microsoft.com/office/drawing/2014/main" id="{9220699B-30D4-4073-91F7-02313840C09E}"/>
              </a:ext>
            </a:extLst>
          </p:cNvPr>
          <p:cNvSpPr txBox="1">
            <a:spLocks/>
          </p:cNvSpPr>
          <p:nvPr/>
        </p:nvSpPr>
        <p:spPr>
          <a:xfrm>
            <a:off x="1539631" y="1700198"/>
            <a:ext cx="9100038" cy="3610708"/>
          </a:xfrm>
          <a:prstGeom prst="rect">
            <a:avLst/>
          </a:prstGeom>
        </p:spPr>
        <p:txBody>
          <a:bodyPr vert="horz" lIns="0" tIns="0" rIns="0" bIns="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  <a:defRPr/>
            </a:pPr>
            <a:r>
              <a:rPr kumimoji="0" lang="zh-CN" altLang="en-US" sz="28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以时间片调度实验</a:t>
            </a:r>
            <a:r>
              <a:rPr lang="zh-CN" altLang="en-US" dirty="0">
                <a:solidFill>
                  <a:srgbClr val="000000"/>
                </a:solidFill>
                <a:latin typeface="微软雅黑"/>
                <a:ea typeface="微软雅黑"/>
              </a:rPr>
              <a:t>（</a:t>
            </a:r>
            <a:r>
              <a:rPr lang="en-US" altLang="zh-CN" dirty="0">
                <a:solidFill>
                  <a:srgbClr val="000000"/>
                </a:solidFill>
              </a:rPr>
              <a:t>lab9</a:t>
            </a:r>
            <a:r>
              <a:rPr lang="zh-CN" altLang="en-US" dirty="0">
                <a:solidFill>
                  <a:srgbClr val="000000"/>
                </a:solidFill>
                <a:latin typeface="微软雅黑"/>
                <a:ea typeface="微软雅黑"/>
              </a:rPr>
              <a:t>）</a:t>
            </a:r>
            <a:r>
              <a:rPr kumimoji="0" lang="zh-CN" altLang="en-US" sz="28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为例，此实验涵盖了代理内核实验的绝大部分内容（系统调用、中断、虚拟地址到物理地址的转换、内存的分配、</a:t>
            </a:r>
            <a:r>
              <a:rPr kumimoji="0" lang="en-US" altLang="zh-CN" sz="28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fork</a:t>
            </a:r>
            <a:r>
              <a:rPr kumimoji="0" lang="zh-CN" altLang="en-US" sz="28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实现、时间片调度实现）</a:t>
            </a:r>
            <a:endParaRPr kumimoji="0" lang="en-US" altLang="zh-CN" sz="2800" b="0" i="0" u="none" strike="noStrike" kern="1200" cap="none" spc="3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altLang="zh-CN" dirty="0">
              <a:solidFill>
                <a:srgbClr val="000000"/>
              </a:solidFill>
              <a:latin typeface="微软雅黑"/>
              <a:ea typeface="微软雅黑"/>
            </a:endParaRPr>
          </a:p>
          <a:p>
            <a:pPr marL="0" lvl="0" indent="0">
              <a:buNone/>
              <a:defRPr/>
            </a:pPr>
            <a:r>
              <a:rPr kumimoji="0" lang="zh-CN" altLang="en-US" sz="28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我们可以通过此实验的结果，对移植后</a:t>
            </a:r>
            <a:r>
              <a:rPr kumimoji="0" lang="en-US" altLang="zh-CN" sz="28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PKE</a:t>
            </a:r>
            <a:r>
              <a:rPr kumimoji="0" lang="zh-CN" altLang="en-US" sz="28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进行功能测试，</a:t>
            </a:r>
            <a:r>
              <a:rPr kumimoji="0" lang="zh-CN" altLang="en-US" sz="2800" b="1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此功能测试可以覆盖</a:t>
            </a:r>
            <a:r>
              <a:rPr kumimoji="0" lang="en-US" altLang="zh-CN" sz="2800" b="1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6/9</a:t>
            </a:r>
            <a:r>
              <a:rPr kumimoji="0" lang="zh-CN" altLang="en-US" sz="2800" b="1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的实验</a:t>
            </a:r>
            <a:r>
              <a:rPr kumimoji="0" lang="zh-CN" altLang="en-US" sz="28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。</a:t>
            </a:r>
          </a:p>
        </p:txBody>
      </p:sp>
      <p:sp>
        <p:nvSpPr>
          <p:cNvPr id="12" name="半闭框 11">
            <a:extLst>
              <a:ext uri="{FF2B5EF4-FFF2-40B4-BE49-F238E27FC236}">
                <a16:creationId xmlns:a16="http://schemas.microsoft.com/office/drawing/2014/main" id="{0D90A06A-B605-4CDB-9B13-1BB6C4658928}"/>
              </a:ext>
            </a:extLst>
          </p:cNvPr>
          <p:cNvSpPr/>
          <p:nvPr/>
        </p:nvSpPr>
        <p:spPr>
          <a:xfrm>
            <a:off x="1058985" y="1459875"/>
            <a:ext cx="480646" cy="480646"/>
          </a:xfrm>
          <a:prstGeom prst="halfFrame">
            <a:avLst>
              <a:gd name="adj1" fmla="val 17948"/>
              <a:gd name="adj2" fmla="val 17949"/>
            </a:avLst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3" name="半闭框 12">
            <a:extLst>
              <a:ext uri="{FF2B5EF4-FFF2-40B4-BE49-F238E27FC236}">
                <a16:creationId xmlns:a16="http://schemas.microsoft.com/office/drawing/2014/main" id="{F77F212D-4F59-4957-9187-E73A42BE8E9D}"/>
              </a:ext>
            </a:extLst>
          </p:cNvPr>
          <p:cNvSpPr/>
          <p:nvPr/>
        </p:nvSpPr>
        <p:spPr>
          <a:xfrm flipH="1" flipV="1">
            <a:off x="10639669" y="5185859"/>
            <a:ext cx="480646" cy="480646"/>
          </a:xfrm>
          <a:prstGeom prst="halfFrame">
            <a:avLst>
              <a:gd name="adj1" fmla="val 17948"/>
              <a:gd name="adj2" fmla="val 17949"/>
            </a:avLst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24386446"/>
      </p:ext>
    </p:extLst>
  </p:cSld>
  <p:clrMapOvr>
    <a:masterClrMapping/>
  </p:clrMapOvr>
  <p:transition spd="med">
    <p:pull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软件演示</a:t>
            </a:r>
          </a:p>
        </p:txBody>
      </p:sp>
      <p:sp>
        <p:nvSpPr>
          <p:cNvPr id="5" name="文本框 4"/>
          <p:cNvSpPr txBox="1">
            <a:spLocks noChangeArrowheads="1"/>
          </p:cNvSpPr>
          <p:nvPr/>
        </p:nvSpPr>
        <p:spPr bwMode="auto">
          <a:xfrm>
            <a:off x="357352" y="235111"/>
            <a:ext cx="969798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marL="228600" marR="0" lvl="0" indent="-22860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rPr>
              <a:t>5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EA75A5D-A42A-4A3F-9755-F2C8714C5736}"/>
              </a:ext>
            </a:extLst>
          </p:cNvPr>
          <p:cNvSpPr txBox="1"/>
          <p:nvPr/>
        </p:nvSpPr>
        <p:spPr>
          <a:xfrm>
            <a:off x="280298" y="1521407"/>
            <a:ext cx="5648176" cy="27617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 fontAlgn="base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Font typeface="Wingdings" panose="05000000000000000000" pitchFamily="2" charset="2"/>
              <a:buChar char="n"/>
            </a:pPr>
            <a:r>
              <a:rPr lang="zh-CN" altLang="en-US" sz="2000" dirty="0"/>
              <a:t>给定应用 </a:t>
            </a:r>
            <a:r>
              <a:rPr lang="en-US" altLang="zh-CN" sz="2000" dirty="0"/>
              <a:t>user/app_two_long_loops.c</a:t>
            </a:r>
          </a:p>
          <a:p>
            <a:pPr marL="342900" indent="-342900" algn="just" fontAlgn="base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Font typeface="Wingdings" panose="05000000000000000000" pitchFamily="2" charset="2"/>
              <a:buChar char="n"/>
            </a:pPr>
            <a:r>
              <a:rPr lang="zh-CN" altLang="en-US" sz="2000" dirty="0"/>
              <a:t>如上代码所示，用户父子进程不再主动调用 </a:t>
            </a:r>
            <a:r>
              <a:rPr lang="en-US" altLang="zh-CN" sz="2000" dirty="0"/>
              <a:t>yield()</a:t>
            </a:r>
            <a:r>
              <a:rPr lang="zh-CN" altLang="en-US" sz="2000" dirty="0"/>
              <a:t>函数交出</a:t>
            </a:r>
            <a:r>
              <a:rPr lang="en-US" altLang="zh-CN" sz="2000" dirty="0"/>
              <a:t>CPU</a:t>
            </a:r>
            <a:r>
              <a:rPr lang="zh-CN" altLang="en-US" sz="2000" dirty="0"/>
              <a:t>执行权，而是由</a:t>
            </a:r>
            <a:r>
              <a:rPr lang="en-US" altLang="zh-CN" sz="2000" dirty="0"/>
              <a:t>PKE</a:t>
            </a:r>
            <a:r>
              <a:rPr lang="zh-CN" altLang="en-US" sz="2000" dirty="0"/>
              <a:t>内核通过时间片轮询的方式来调度</a:t>
            </a:r>
            <a:endParaRPr lang="en-US" altLang="zh-CN" sz="2000" dirty="0"/>
          </a:p>
          <a:p>
            <a:pPr marL="342900" lvl="0" indent="-342900" algn="just" fontAlgn="base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Font typeface="Wingdings" panose="05000000000000000000" pitchFamily="2" charset="2"/>
              <a:buChar char="n"/>
            </a:pPr>
            <a:r>
              <a:rPr lang="zh-CN" altLang="en-US" sz="2000" dirty="0"/>
              <a:t>实验预期：完成</a:t>
            </a:r>
            <a:r>
              <a:rPr lang="en-US" altLang="zh-CN" sz="2000" dirty="0"/>
              <a:t>PKE</a:t>
            </a:r>
            <a:r>
              <a:rPr lang="zh-CN" altLang="en-US" sz="2000" dirty="0"/>
              <a:t>内核中时间片调度进程的实现，并让父子进程交替执行</a:t>
            </a:r>
            <a:endParaRPr lang="en-US" altLang="zh-CN" sz="2000" dirty="0">
              <a:solidFill>
                <a:prstClr val="black"/>
              </a:solidFill>
              <a:latin typeface="微软雅黑"/>
              <a:ea typeface="微软雅黑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502BAF5-6C3E-4983-BEAB-A2C0E072CA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521407"/>
            <a:ext cx="5534185" cy="4351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887016"/>
      </p:ext>
    </p:extLst>
  </p:cSld>
  <p:clrMapOvr>
    <a:masterClrMapping/>
  </p:clrMapOvr>
  <p:transition spd="med">
    <p:pull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软件演示</a:t>
            </a:r>
          </a:p>
        </p:txBody>
      </p:sp>
      <p:sp>
        <p:nvSpPr>
          <p:cNvPr id="5" name="文本框 4"/>
          <p:cNvSpPr txBox="1">
            <a:spLocks noChangeArrowheads="1"/>
          </p:cNvSpPr>
          <p:nvPr/>
        </p:nvSpPr>
        <p:spPr bwMode="auto">
          <a:xfrm>
            <a:off x="357352" y="235111"/>
            <a:ext cx="969798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marL="228600" marR="0" lvl="0" indent="-22860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rPr>
              <a:t>5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E6D8FCF-66F1-4051-AC98-992B126E07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352" y="1055607"/>
            <a:ext cx="4615886" cy="4401421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6E0FA085-CB9F-4842-9325-60EA540FBF5A}"/>
              </a:ext>
            </a:extLst>
          </p:cNvPr>
          <p:cNvSpPr txBox="1"/>
          <p:nvPr/>
        </p:nvSpPr>
        <p:spPr>
          <a:xfrm>
            <a:off x="1132410" y="5489386"/>
            <a:ext cx="3275358" cy="453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 fontAlgn="base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</a:pPr>
            <a:r>
              <a:rPr lang="en-US" altLang="zh-CN" sz="2000" dirty="0">
                <a:solidFill>
                  <a:prstClr val="black"/>
                </a:solidFill>
                <a:latin typeface="微软雅黑"/>
                <a:ea typeface="微软雅黑"/>
              </a:rPr>
              <a:t>PKE</a:t>
            </a:r>
            <a:r>
              <a:rPr lang="zh-CN" altLang="en-US" sz="2000" dirty="0">
                <a:solidFill>
                  <a:prstClr val="black"/>
                </a:solidFill>
                <a:latin typeface="微软雅黑"/>
                <a:ea typeface="微软雅黑"/>
              </a:rPr>
              <a:t>移植前的实验预期</a:t>
            </a:r>
            <a:endParaRPr lang="en-US" altLang="zh-CN" sz="2000" dirty="0">
              <a:solidFill>
                <a:prstClr val="black"/>
              </a:solidFill>
              <a:latin typeface="微软雅黑"/>
              <a:ea typeface="微软雅黑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E10D8BCD-DA3D-4E1B-B43C-D78AC09232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1039" y="1140355"/>
            <a:ext cx="4823609" cy="4231924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C6345820-48D6-4BFA-9089-1EED2614D54B}"/>
              </a:ext>
            </a:extLst>
          </p:cNvPr>
          <p:cNvSpPr txBox="1"/>
          <p:nvPr/>
        </p:nvSpPr>
        <p:spPr>
          <a:xfrm>
            <a:off x="6881295" y="5489386"/>
            <a:ext cx="3275358" cy="453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 fontAlgn="base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</a:pPr>
            <a:r>
              <a:rPr lang="en-US" altLang="zh-CN" sz="2000" dirty="0">
                <a:solidFill>
                  <a:prstClr val="black"/>
                </a:solidFill>
                <a:latin typeface="微软雅黑"/>
                <a:ea typeface="微软雅黑"/>
              </a:rPr>
              <a:t>PKE</a:t>
            </a:r>
            <a:r>
              <a:rPr lang="zh-CN" altLang="en-US" sz="2000" dirty="0">
                <a:solidFill>
                  <a:prstClr val="black"/>
                </a:solidFill>
                <a:latin typeface="微软雅黑"/>
                <a:ea typeface="微软雅黑"/>
              </a:rPr>
              <a:t>移植后的实验预期</a:t>
            </a:r>
            <a:endParaRPr lang="en-US" altLang="zh-CN" sz="2000" dirty="0">
              <a:solidFill>
                <a:prstClr val="black"/>
              </a:solidFill>
              <a:latin typeface="微软雅黑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1926065077"/>
      </p:ext>
    </p:extLst>
  </p:cSld>
  <p:clrMapOvr>
    <a:masterClrMapping/>
  </p:clrMapOvr>
  <p:transition spd="med">
    <p:pull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>
            <a:extLst>
              <a:ext uri="{FF2B5EF4-FFF2-40B4-BE49-F238E27FC236}">
                <a16:creationId xmlns:a16="http://schemas.microsoft.com/office/drawing/2014/main" id="{4596D304-13D1-4BAB-85AD-218F251EC87E}"/>
              </a:ext>
            </a:extLst>
          </p:cNvPr>
          <p:cNvSpPr txBox="1"/>
          <p:nvPr/>
        </p:nvSpPr>
        <p:spPr>
          <a:xfrm>
            <a:off x="660399" y="3576453"/>
            <a:ext cx="10858501" cy="9448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60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感谢各位老师  请您批评指正</a:t>
            </a:r>
          </a:p>
        </p:txBody>
      </p:sp>
      <p:cxnSp>
        <p:nvCxnSpPr>
          <p:cNvPr id="81" name="直接连接符 80">
            <a:extLst>
              <a:ext uri="{FF2B5EF4-FFF2-40B4-BE49-F238E27FC236}">
                <a16:creationId xmlns:a16="http://schemas.microsoft.com/office/drawing/2014/main" id="{15F45701-0E09-42AA-8D39-D350E0628036}"/>
              </a:ext>
            </a:extLst>
          </p:cNvPr>
          <p:cNvCxnSpPr>
            <a:cxnSpLocks/>
          </p:cNvCxnSpPr>
          <p:nvPr/>
        </p:nvCxnSpPr>
        <p:spPr>
          <a:xfrm>
            <a:off x="660400" y="4626145"/>
            <a:ext cx="10858500" cy="0"/>
          </a:xfrm>
          <a:prstGeom prst="line">
            <a:avLst/>
          </a:prstGeom>
          <a:ln w="9525" cmpd="sng">
            <a:gradFill>
              <a:gsLst>
                <a:gs pos="50000">
                  <a:srgbClr val="F3F8FF">
                    <a:alpha val="77000"/>
                  </a:srgbClr>
                </a:gs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businessman_126354">
            <a:extLst>
              <a:ext uri="{FF2B5EF4-FFF2-40B4-BE49-F238E27FC236}">
                <a16:creationId xmlns:a16="http://schemas.microsoft.com/office/drawing/2014/main" id="{3D89F8DB-8490-4C4B-9786-91BF28DE6B25}"/>
              </a:ext>
            </a:extLst>
          </p:cNvPr>
          <p:cNvSpPr>
            <a:spLocks noChangeAspect="1"/>
          </p:cNvSpPr>
          <p:nvPr/>
        </p:nvSpPr>
        <p:spPr bwMode="auto">
          <a:xfrm>
            <a:off x="6428005" y="4989835"/>
            <a:ext cx="324490" cy="323999"/>
          </a:xfrm>
          <a:custGeom>
            <a:avLst/>
            <a:gdLst>
              <a:gd name="connsiteX0" fmla="*/ 296829 w 606086"/>
              <a:gd name="connsiteY0" fmla="*/ 111836 h 605169"/>
              <a:gd name="connsiteX1" fmla="*/ 345700 w 606086"/>
              <a:gd name="connsiteY1" fmla="*/ 122069 h 605169"/>
              <a:gd name="connsiteX2" fmla="*/ 369424 w 606086"/>
              <a:gd name="connsiteY2" fmla="*/ 144052 h 605169"/>
              <a:gd name="connsiteX3" fmla="*/ 395520 w 606086"/>
              <a:gd name="connsiteY3" fmla="*/ 226770 h 605169"/>
              <a:gd name="connsiteX4" fmla="*/ 392104 w 606086"/>
              <a:gd name="connsiteY4" fmla="*/ 239561 h 605169"/>
              <a:gd name="connsiteX5" fmla="*/ 400360 w 606086"/>
              <a:gd name="connsiteY5" fmla="*/ 274430 h 605169"/>
              <a:gd name="connsiteX6" fmla="*/ 383469 w 606086"/>
              <a:gd name="connsiteY6" fmla="*/ 303708 h 605169"/>
              <a:gd name="connsiteX7" fmla="*/ 324444 w 606086"/>
              <a:gd name="connsiteY7" fmla="*/ 376666 h 605169"/>
              <a:gd name="connsiteX8" fmla="*/ 281172 w 606086"/>
              <a:gd name="connsiteY8" fmla="*/ 376761 h 605169"/>
              <a:gd name="connsiteX9" fmla="*/ 222147 w 606086"/>
              <a:gd name="connsiteY9" fmla="*/ 303708 h 605169"/>
              <a:gd name="connsiteX10" fmla="*/ 205350 w 606086"/>
              <a:gd name="connsiteY10" fmla="*/ 274430 h 605169"/>
              <a:gd name="connsiteX11" fmla="*/ 213701 w 606086"/>
              <a:gd name="connsiteY11" fmla="*/ 239656 h 605169"/>
              <a:gd name="connsiteX12" fmla="*/ 210285 w 606086"/>
              <a:gd name="connsiteY12" fmla="*/ 226959 h 605169"/>
              <a:gd name="connsiteX13" fmla="*/ 210190 w 606086"/>
              <a:gd name="connsiteY13" fmla="*/ 186216 h 605169"/>
              <a:gd name="connsiteX14" fmla="*/ 233914 w 606086"/>
              <a:gd name="connsiteY14" fmla="*/ 144715 h 605169"/>
              <a:gd name="connsiteX15" fmla="*/ 255929 w 606086"/>
              <a:gd name="connsiteY15" fmla="*/ 126523 h 605169"/>
              <a:gd name="connsiteX16" fmla="*/ 277376 w 606086"/>
              <a:gd name="connsiteY16" fmla="*/ 115531 h 605169"/>
              <a:gd name="connsiteX17" fmla="*/ 296829 w 606086"/>
              <a:gd name="connsiteY17" fmla="*/ 111836 h 605169"/>
              <a:gd name="connsiteX18" fmla="*/ 304039 w 606086"/>
              <a:gd name="connsiteY18" fmla="*/ 58271 h 605169"/>
              <a:gd name="connsiteX19" fmla="*/ 59309 w 606086"/>
              <a:gd name="connsiteY19" fmla="*/ 302537 h 605169"/>
              <a:gd name="connsiteX20" fmla="*/ 113398 w 606086"/>
              <a:gd name="connsiteY20" fmla="*/ 455559 h 605169"/>
              <a:gd name="connsiteX21" fmla="*/ 149078 w 606086"/>
              <a:gd name="connsiteY21" fmla="*/ 407331 h 605169"/>
              <a:gd name="connsiteX22" fmla="*/ 236001 w 606086"/>
              <a:gd name="connsiteY22" fmla="*/ 367725 h 605169"/>
              <a:gd name="connsiteX23" fmla="*/ 272155 w 606086"/>
              <a:gd name="connsiteY23" fmla="*/ 481804 h 605169"/>
              <a:gd name="connsiteX24" fmla="*/ 277090 w 606086"/>
              <a:gd name="connsiteY24" fmla="*/ 497249 h 605169"/>
              <a:gd name="connsiteX25" fmla="*/ 293316 w 606086"/>
              <a:gd name="connsiteY25" fmla="*/ 451484 h 605169"/>
              <a:gd name="connsiteX26" fmla="*/ 304039 w 606086"/>
              <a:gd name="connsiteY26" fmla="*/ 397193 h 605169"/>
              <a:gd name="connsiteX27" fmla="*/ 314762 w 606086"/>
              <a:gd name="connsiteY27" fmla="*/ 451484 h 605169"/>
              <a:gd name="connsiteX28" fmla="*/ 330894 w 606086"/>
              <a:gd name="connsiteY28" fmla="*/ 496965 h 605169"/>
              <a:gd name="connsiteX29" fmla="*/ 335829 w 606086"/>
              <a:gd name="connsiteY29" fmla="*/ 481710 h 605169"/>
              <a:gd name="connsiteX30" fmla="*/ 335924 w 606086"/>
              <a:gd name="connsiteY30" fmla="*/ 481994 h 605169"/>
              <a:gd name="connsiteX31" fmla="*/ 341617 w 606086"/>
              <a:gd name="connsiteY31" fmla="*/ 463897 h 605169"/>
              <a:gd name="connsiteX32" fmla="*/ 371983 w 606086"/>
              <a:gd name="connsiteY32" fmla="*/ 367915 h 605169"/>
              <a:gd name="connsiteX33" fmla="*/ 458906 w 606086"/>
              <a:gd name="connsiteY33" fmla="*/ 407426 h 605169"/>
              <a:gd name="connsiteX34" fmla="*/ 494586 w 606086"/>
              <a:gd name="connsiteY34" fmla="*/ 455653 h 605169"/>
              <a:gd name="connsiteX35" fmla="*/ 548770 w 606086"/>
              <a:gd name="connsiteY35" fmla="*/ 302537 h 605169"/>
              <a:gd name="connsiteX36" fmla="*/ 304039 w 606086"/>
              <a:gd name="connsiteY36" fmla="*/ 58271 h 605169"/>
              <a:gd name="connsiteX37" fmla="*/ 302996 w 606086"/>
              <a:gd name="connsiteY37" fmla="*/ 0 h 605169"/>
              <a:gd name="connsiteX38" fmla="*/ 606086 w 606086"/>
              <a:gd name="connsiteY38" fmla="*/ 302537 h 605169"/>
              <a:gd name="connsiteX39" fmla="*/ 302996 w 606086"/>
              <a:gd name="connsiteY39" fmla="*/ 605169 h 605169"/>
              <a:gd name="connsiteX40" fmla="*/ 0 w 606086"/>
              <a:gd name="connsiteY40" fmla="*/ 302537 h 605169"/>
              <a:gd name="connsiteX41" fmla="*/ 302996 w 606086"/>
              <a:gd name="connsiteY41" fmla="*/ 0 h 605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606086" h="605169">
                <a:moveTo>
                  <a:pt x="296829" y="111836"/>
                </a:moveTo>
                <a:cubicBezTo>
                  <a:pt x="318086" y="109941"/>
                  <a:pt x="334123" y="115247"/>
                  <a:pt x="345700" y="122069"/>
                </a:cubicBezTo>
                <a:cubicBezTo>
                  <a:pt x="362876" y="131544"/>
                  <a:pt x="369424" y="144052"/>
                  <a:pt x="369424" y="144052"/>
                </a:cubicBezTo>
                <a:cubicBezTo>
                  <a:pt x="369424" y="144052"/>
                  <a:pt x="408806" y="146799"/>
                  <a:pt x="395520" y="226770"/>
                </a:cubicBezTo>
                <a:cubicBezTo>
                  <a:pt x="394761" y="231128"/>
                  <a:pt x="393622" y="235297"/>
                  <a:pt x="392104" y="239561"/>
                </a:cubicBezTo>
                <a:cubicBezTo>
                  <a:pt x="400075" y="238803"/>
                  <a:pt x="409280" y="243351"/>
                  <a:pt x="400360" y="274430"/>
                </a:cubicBezTo>
                <a:cubicBezTo>
                  <a:pt x="394002" y="297075"/>
                  <a:pt x="388023" y="303329"/>
                  <a:pt x="383469" y="303708"/>
                </a:cubicBezTo>
                <a:cubicBezTo>
                  <a:pt x="379293" y="330522"/>
                  <a:pt x="357942" y="364538"/>
                  <a:pt x="324444" y="376666"/>
                </a:cubicBezTo>
                <a:cubicBezTo>
                  <a:pt x="310494" y="381688"/>
                  <a:pt x="295026" y="381688"/>
                  <a:pt x="281172" y="376761"/>
                </a:cubicBezTo>
                <a:cubicBezTo>
                  <a:pt x="247009" y="364728"/>
                  <a:pt x="226322" y="330617"/>
                  <a:pt x="222147" y="303708"/>
                </a:cubicBezTo>
                <a:cubicBezTo>
                  <a:pt x="217782" y="303329"/>
                  <a:pt x="211803" y="297075"/>
                  <a:pt x="205350" y="274430"/>
                </a:cubicBezTo>
                <a:cubicBezTo>
                  <a:pt x="196525" y="243446"/>
                  <a:pt x="205825" y="238898"/>
                  <a:pt x="213701" y="239656"/>
                </a:cubicBezTo>
                <a:cubicBezTo>
                  <a:pt x="212183" y="235392"/>
                  <a:pt x="211044" y="231128"/>
                  <a:pt x="210285" y="226959"/>
                </a:cubicBezTo>
                <a:cubicBezTo>
                  <a:pt x="207533" y="212557"/>
                  <a:pt x="206774" y="199102"/>
                  <a:pt x="210190" y="186216"/>
                </a:cubicBezTo>
                <a:cubicBezTo>
                  <a:pt x="214176" y="169066"/>
                  <a:pt x="223475" y="155327"/>
                  <a:pt x="233914" y="144715"/>
                </a:cubicBezTo>
                <a:cubicBezTo>
                  <a:pt x="240556" y="137609"/>
                  <a:pt x="247958" y="131544"/>
                  <a:pt x="255929" y="126523"/>
                </a:cubicBezTo>
                <a:cubicBezTo>
                  <a:pt x="262382" y="121975"/>
                  <a:pt x="269499" y="118184"/>
                  <a:pt x="277376" y="115531"/>
                </a:cubicBezTo>
                <a:cubicBezTo>
                  <a:pt x="283544" y="113447"/>
                  <a:pt x="289997" y="112215"/>
                  <a:pt x="296829" y="111836"/>
                </a:cubicBezTo>
                <a:close/>
                <a:moveTo>
                  <a:pt x="304039" y="58271"/>
                </a:moveTo>
                <a:cubicBezTo>
                  <a:pt x="168911" y="58271"/>
                  <a:pt x="59309" y="167613"/>
                  <a:pt x="59309" y="302537"/>
                </a:cubicBezTo>
                <a:cubicBezTo>
                  <a:pt x="59309" y="360524"/>
                  <a:pt x="79616" y="413774"/>
                  <a:pt x="113398" y="455559"/>
                </a:cubicBezTo>
                <a:cubicBezTo>
                  <a:pt x="115675" y="435851"/>
                  <a:pt x="124026" y="413584"/>
                  <a:pt x="149078" y="407331"/>
                </a:cubicBezTo>
                <a:cubicBezTo>
                  <a:pt x="196999" y="395203"/>
                  <a:pt x="236001" y="367725"/>
                  <a:pt x="236001" y="367725"/>
                </a:cubicBezTo>
                <a:lnTo>
                  <a:pt x="272155" y="481804"/>
                </a:lnTo>
                <a:lnTo>
                  <a:pt x="277090" y="497249"/>
                </a:lnTo>
                <a:lnTo>
                  <a:pt x="293316" y="451484"/>
                </a:lnTo>
                <a:cubicBezTo>
                  <a:pt x="252797" y="395013"/>
                  <a:pt x="304039" y="397193"/>
                  <a:pt x="304039" y="397193"/>
                </a:cubicBezTo>
                <a:cubicBezTo>
                  <a:pt x="304039" y="397193"/>
                  <a:pt x="355377" y="395013"/>
                  <a:pt x="314762" y="451484"/>
                </a:cubicBezTo>
                <a:lnTo>
                  <a:pt x="330894" y="496965"/>
                </a:lnTo>
                <a:lnTo>
                  <a:pt x="335829" y="481710"/>
                </a:lnTo>
                <a:lnTo>
                  <a:pt x="335924" y="481994"/>
                </a:lnTo>
                <a:lnTo>
                  <a:pt x="341617" y="463897"/>
                </a:lnTo>
                <a:lnTo>
                  <a:pt x="371983" y="367915"/>
                </a:lnTo>
                <a:cubicBezTo>
                  <a:pt x="371983" y="367915"/>
                  <a:pt x="410985" y="395298"/>
                  <a:pt x="458906" y="407426"/>
                </a:cubicBezTo>
                <a:cubicBezTo>
                  <a:pt x="483958" y="413774"/>
                  <a:pt x="492308" y="435945"/>
                  <a:pt x="494586" y="455653"/>
                </a:cubicBezTo>
                <a:cubicBezTo>
                  <a:pt x="528368" y="413774"/>
                  <a:pt x="548770" y="360524"/>
                  <a:pt x="548770" y="302537"/>
                </a:cubicBezTo>
                <a:cubicBezTo>
                  <a:pt x="548770" y="167613"/>
                  <a:pt x="439168" y="58271"/>
                  <a:pt x="304039" y="58271"/>
                </a:cubicBezTo>
                <a:close/>
                <a:moveTo>
                  <a:pt x="302996" y="0"/>
                </a:moveTo>
                <a:cubicBezTo>
                  <a:pt x="470388" y="0"/>
                  <a:pt x="606086" y="135398"/>
                  <a:pt x="606086" y="302537"/>
                </a:cubicBezTo>
                <a:cubicBezTo>
                  <a:pt x="606086" y="469676"/>
                  <a:pt x="470388" y="605169"/>
                  <a:pt x="302996" y="605169"/>
                </a:cubicBezTo>
                <a:cubicBezTo>
                  <a:pt x="135603" y="605169"/>
                  <a:pt x="0" y="469676"/>
                  <a:pt x="0" y="302537"/>
                </a:cubicBezTo>
                <a:cubicBezTo>
                  <a:pt x="0" y="135398"/>
                  <a:pt x="135603" y="0"/>
                  <a:pt x="30299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82" name="user-avatar-profile_70039">
            <a:extLst>
              <a:ext uri="{FF2B5EF4-FFF2-40B4-BE49-F238E27FC236}">
                <a16:creationId xmlns:a16="http://schemas.microsoft.com/office/drawing/2014/main" id="{DD3C86E0-A463-458C-BC0A-4D0BB5A46144}"/>
              </a:ext>
            </a:extLst>
          </p:cNvPr>
          <p:cNvSpPr>
            <a:spLocks noChangeAspect="1"/>
          </p:cNvSpPr>
          <p:nvPr/>
        </p:nvSpPr>
        <p:spPr bwMode="auto">
          <a:xfrm>
            <a:off x="3404689" y="4985351"/>
            <a:ext cx="324453" cy="324000"/>
          </a:xfrm>
          <a:custGeom>
            <a:avLst/>
            <a:gdLst>
              <a:gd name="connsiteX0" fmla="*/ 203130 w 605451"/>
              <a:gd name="connsiteY0" fmla="*/ 345841 h 604605"/>
              <a:gd name="connsiteX1" fmla="*/ 302807 w 605451"/>
              <a:gd name="connsiteY1" fmla="*/ 396386 h 604605"/>
              <a:gd name="connsiteX2" fmla="*/ 402301 w 605451"/>
              <a:gd name="connsiteY2" fmla="*/ 345933 h 604605"/>
              <a:gd name="connsiteX3" fmla="*/ 450630 w 605451"/>
              <a:gd name="connsiteY3" fmla="*/ 394101 h 604605"/>
              <a:gd name="connsiteX4" fmla="*/ 469119 w 605451"/>
              <a:gd name="connsiteY4" fmla="*/ 433038 h 604605"/>
              <a:gd name="connsiteX5" fmla="*/ 302807 w 605451"/>
              <a:gd name="connsiteY5" fmla="*/ 513928 h 604605"/>
              <a:gd name="connsiteX6" fmla="*/ 136403 w 605451"/>
              <a:gd name="connsiteY6" fmla="*/ 432947 h 604605"/>
              <a:gd name="connsiteX7" fmla="*/ 154893 w 605451"/>
              <a:gd name="connsiteY7" fmla="*/ 394101 h 604605"/>
              <a:gd name="connsiteX8" fmla="*/ 203130 w 605451"/>
              <a:gd name="connsiteY8" fmla="*/ 345841 h 604605"/>
              <a:gd name="connsiteX9" fmla="*/ 302771 w 605451"/>
              <a:gd name="connsiteY9" fmla="*/ 170278 h 604605"/>
              <a:gd name="connsiteX10" fmla="*/ 240548 w 605451"/>
              <a:gd name="connsiteY10" fmla="*/ 248130 h 604605"/>
              <a:gd name="connsiteX11" fmla="*/ 302771 w 605451"/>
              <a:gd name="connsiteY11" fmla="*/ 325798 h 604605"/>
              <a:gd name="connsiteX12" fmla="*/ 364903 w 605451"/>
              <a:gd name="connsiteY12" fmla="*/ 248130 h 604605"/>
              <a:gd name="connsiteX13" fmla="*/ 302771 w 605451"/>
              <a:gd name="connsiteY13" fmla="*/ 170278 h 604605"/>
              <a:gd name="connsiteX14" fmla="*/ 302771 w 605451"/>
              <a:gd name="connsiteY14" fmla="*/ 129982 h 604605"/>
              <a:gd name="connsiteX15" fmla="*/ 405257 w 605451"/>
              <a:gd name="connsiteY15" fmla="*/ 248130 h 604605"/>
              <a:gd name="connsiteX16" fmla="*/ 302771 w 605451"/>
              <a:gd name="connsiteY16" fmla="*/ 366094 h 604605"/>
              <a:gd name="connsiteX17" fmla="*/ 200194 w 605451"/>
              <a:gd name="connsiteY17" fmla="*/ 248130 h 604605"/>
              <a:gd name="connsiteX18" fmla="*/ 302771 w 605451"/>
              <a:gd name="connsiteY18" fmla="*/ 129982 h 604605"/>
              <a:gd name="connsiteX19" fmla="*/ 302771 w 605451"/>
              <a:gd name="connsiteY19" fmla="*/ 60415 h 604605"/>
              <a:gd name="connsiteX20" fmla="*/ 60591 w 605451"/>
              <a:gd name="connsiteY20" fmla="*/ 302348 h 604605"/>
              <a:gd name="connsiteX21" fmla="*/ 302771 w 605451"/>
              <a:gd name="connsiteY21" fmla="*/ 544190 h 604605"/>
              <a:gd name="connsiteX22" fmla="*/ 544952 w 605451"/>
              <a:gd name="connsiteY22" fmla="*/ 302348 h 604605"/>
              <a:gd name="connsiteX23" fmla="*/ 302771 w 605451"/>
              <a:gd name="connsiteY23" fmla="*/ 60415 h 604605"/>
              <a:gd name="connsiteX24" fmla="*/ 302771 w 605451"/>
              <a:gd name="connsiteY24" fmla="*/ 0 h 604605"/>
              <a:gd name="connsiteX25" fmla="*/ 605451 w 605451"/>
              <a:gd name="connsiteY25" fmla="*/ 302348 h 604605"/>
              <a:gd name="connsiteX26" fmla="*/ 302771 w 605451"/>
              <a:gd name="connsiteY26" fmla="*/ 604605 h 604605"/>
              <a:gd name="connsiteX27" fmla="*/ 0 w 605451"/>
              <a:gd name="connsiteY27" fmla="*/ 302348 h 604605"/>
              <a:gd name="connsiteX28" fmla="*/ 302771 w 605451"/>
              <a:gd name="connsiteY28" fmla="*/ 0 h 604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605451" h="604605">
                <a:moveTo>
                  <a:pt x="203130" y="345841"/>
                </a:moveTo>
                <a:cubicBezTo>
                  <a:pt x="227568" y="376735"/>
                  <a:pt x="263082" y="396386"/>
                  <a:pt x="302807" y="396386"/>
                </a:cubicBezTo>
                <a:cubicBezTo>
                  <a:pt x="342440" y="396386"/>
                  <a:pt x="378046" y="376735"/>
                  <a:pt x="402301" y="345933"/>
                </a:cubicBezTo>
                <a:cubicBezTo>
                  <a:pt x="423079" y="355895"/>
                  <a:pt x="440378" y="372530"/>
                  <a:pt x="450630" y="394101"/>
                </a:cubicBezTo>
                <a:lnTo>
                  <a:pt x="469119" y="433038"/>
                </a:lnTo>
                <a:cubicBezTo>
                  <a:pt x="430310" y="482212"/>
                  <a:pt x="370174" y="513928"/>
                  <a:pt x="302807" y="513928"/>
                </a:cubicBezTo>
                <a:cubicBezTo>
                  <a:pt x="235257" y="513928"/>
                  <a:pt x="175212" y="482212"/>
                  <a:pt x="136403" y="432947"/>
                </a:cubicBezTo>
                <a:lnTo>
                  <a:pt x="154893" y="394101"/>
                </a:lnTo>
                <a:cubicBezTo>
                  <a:pt x="165144" y="372530"/>
                  <a:pt x="182443" y="355804"/>
                  <a:pt x="203130" y="345841"/>
                </a:cubicBezTo>
                <a:close/>
                <a:moveTo>
                  <a:pt x="302771" y="170278"/>
                </a:moveTo>
                <a:cubicBezTo>
                  <a:pt x="268457" y="170278"/>
                  <a:pt x="240548" y="205184"/>
                  <a:pt x="240548" y="248130"/>
                </a:cubicBezTo>
                <a:cubicBezTo>
                  <a:pt x="240548" y="290984"/>
                  <a:pt x="268457" y="325798"/>
                  <a:pt x="302771" y="325798"/>
                </a:cubicBezTo>
                <a:cubicBezTo>
                  <a:pt x="336994" y="325798"/>
                  <a:pt x="364903" y="290984"/>
                  <a:pt x="364903" y="248130"/>
                </a:cubicBezTo>
                <a:cubicBezTo>
                  <a:pt x="364903" y="205184"/>
                  <a:pt x="336994" y="170278"/>
                  <a:pt x="302771" y="170278"/>
                </a:cubicBezTo>
                <a:close/>
                <a:moveTo>
                  <a:pt x="302771" y="129982"/>
                </a:moveTo>
                <a:cubicBezTo>
                  <a:pt x="359230" y="129982"/>
                  <a:pt x="405257" y="182980"/>
                  <a:pt x="405257" y="248130"/>
                </a:cubicBezTo>
                <a:cubicBezTo>
                  <a:pt x="405257" y="313188"/>
                  <a:pt x="359230" y="366094"/>
                  <a:pt x="302771" y="366094"/>
                </a:cubicBezTo>
                <a:cubicBezTo>
                  <a:pt x="246221" y="366094"/>
                  <a:pt x="200194" y="313188"/>
                  <a:pt x="200194" y="248130"/>
                </a:cubicBezTo>
                <a:cubicBezTo>
                  <a:pt x="200194" y="182980"/>
                  <a:pt x="246221" y="129982"/>
                  <a:pt x="302771" y="129982"/>
                </a:cubicBezTo>
                <a:close/>
                <a:moveTo>
                  <a:pt x="302771" y="60415"/>
                </a:moveTo>
                <a:cubicBezTo>
                  <a:pt x="169142" y="60415"/>
                  <a:pt x="60591" y="168997"/>
                  <a:pt x="60591" y="302348"/>
                </a:cubicBezTo>
                <a:cubicBezTo>
                  <a:pt x="60591" y="435700"/>
                  <a:pt x="169142" y="544190"/>
                  <a:pt x="302771" y="544190"/>
                </a:cubicBezTo>
                <a:cubicBezTo>
                  <a:pt x="436309" y="544190"/>
                  <a:pt x="544952" y="435700"/>
                  <a:pt x="544952" y="302348"/>
                </a:cubicBezTo>
                <a:cubicBezTo>
                  <a:pt x="544952" y="168997"/>
                  <a:pt x="436309" y="60415"/>
                  <a:pt x="302771" y="60415"/>
                </a:cubicBezTo>
                <a:close/>
                <a:moveTo>
                  <a:pt x="302771" y="0"/>
                </a:moveTo>
                <a:cubicBezTo>
                  <a:pt x="469717" y="0"/>
                  <a:pt x="605451" y="135636"/>
                  <a:pt x="605451" y="302348"/>
                </a:cubicBezTo>
                <a:cubicBezTo>
                  <a:pt x="605451" y="468969"/>
                  <a:pt x="469717" y="604605"/>
                  <a:pt x="302771" y="604605"/>
                </a:cubicBezTo>
                <a:cubicBezTo>
                  <a:pt x="135826" y="604605"/>
                  <a:pt x="0" y="468969"/>
                  <a:pt x="0" y="302348"/>
                </a:cubicBezTo>
                <a:cubicBezTo>
                  <a:pt x="0" y="135636"/>
                  <a:pt x="135826" y="0"/>
                  <a:pt x="30277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83" name="文本框 82">
            <a:extLst>
              <a:ext uri="{FF2B5EF4-FFF2-40B4-BE49-F238E27FC236}">
                <a16:creationId xmlns:a16="http://schemas.microsoft.com/office/drawing/2014/main" id="{462D8164-F88B-412C-A75E-D2E498A93ADF}"/>
              </a:ext>
            </a:extLst>
          </p:cNvPr>
          <p:cNvSpPr txBox="1"/>
          <p:nvPr/>
        </p:nvSpPr>
        <p:spPr>
          <a:xfrm>
            <a:off x="3893776" y="4995226"/>
            <a:ext cx="2261013" cy="3042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300" normalizeH="0" baseline="0" noProof="0" dirty="0">
                <a:ln>
                  <a:noFill/>
                </a:ln>
                <a:solidFill>
                  <a:prstClr val="white">
                    <a:alpha val="90000"/>
                  </a:prstClr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答辩人：</a:t>
            </a:r>
            <a:r>
              <a:rPr lang="zh-CN" altLang="en-US" spc="300" dirty="0">
                <a:solidFill>
                  <a:prstClr val="white">
                    <a:alpha val="90000"/>
                  </a:prstClr>
                </a:solidFill>
                <a:latin typeface="微软雅黑"/>
                <a:ea typeface="微软雅黑" panose="020B0503020204020204" pitchFamily="34" charset="-122"/>
              </a:rPr>
              <a:t>张国安</a:t>
            </a:r>
            <a:endParaRPr kumimoji="0" lang="zh-CN" altLang="en-US" sz="1800" b="0" i="0" u="none" strike="noStrike" kern="1200" cap="none" spc="300" normalizeH="0" baseline="0" noProof="0" dirty="0">
              <a:ln>
                <a:noFill/>
              </a:ln>
              <a:solidFill>
                <a:prstClr val="white">
                  <a:alpha val="90000"/>
                </a:prstClr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4" name="文本框 83">
            <a:extLst>
              <a:ext uri="{FF2B5EF4-FFF2-40B4-BE49-F238E27FC236}">
                <a16:creationId xmlns:a16="http://schemas.microsoft.com/office/drawing/2014/main" id="{A44D86DD-6AED-488B-A20F-FE26D8B1D813}"/>
              </a:ext>
            </a:extLst>
          </p:cNvPr>
          <p:cNvSpPr txBox="1"/>
          <p:nvPr/>
        </p:nvSpPr>
        <p:spPr>
          <a:xfrm>
            <a:off x="6917092" y="4999709"/>
            <a:ext cx="3714570" cy="3042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zh-CN" altLang="en-US" sz="1800" b="0" i="0" u="none" strike="noStrike" kern="1200" cap="none" spc="300" normalizeH="0" baseline="0" noProof="0" dirty="0">
                <a:ln>
                  <a:noFill/>
                </a:ln>
                <a:solidFill>
                  <a:prstClr val="white">
                    <a:alpha val="90000"/>
                  </a:prstClr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导　师：</a:t>
            </a:r>
            <a:r>
              <a:rPr lang="zh-CN" altLang="en-US" spc="300" dirty="0">
                <a:solidFill>
                  <a:prstClr val="white"/>
                </a:solidFill>
                <a:ea typeface="微软雅黑" panose="020B0503020204020204" pitchFamily="34" charset="-122"/>
              </a:rPr>
              <a:t>陆慧梅</a:t>
            </a:r>
            <a:endParaRPr kumimoji="0" lang="zh-CN" altLang="en-US" sz="1800" b="0" i="0" u="none" strike="noStrike" kern="1200" cap="none" spc="300" normalizeH="0" baseline="0" noProof="0" dirty="0">
              <a:ln>
                <a:noFill/>
              </a:ln>
              <a:solidFill>
                <a:prstClr val="white">
                  <a:alpha val="90000"/>
                </a:prstClr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9319630"/>
      </p:ext>
    </p:extLst>
  </p:cSld>
  <p:clrMapOvr>
    <a:masterClrMapping/>
  </p:clrMapOvr>
  <p:transition spd="med">
    <p:pull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移植</a:t>
            </a:r>
            <a:r>
              <a:rPr lang="en-US" altLang="zh-CN" dirty="0"/>
              <a:t>PKE</a:t>
            </a:r>
            <a:r>
              <a:rPr lang="zh-CN" altLang="en-US" dirty="0"/>
              <a:t>的具体实现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ACFFC922-C1F3-419D-B1E7-D7E0BBB372A6}"/>
              </a:ext>
            </a:extLst>
          </p:cNvPr>
          <p:cNvSpPr txBox="1"/>
          <p:nvPr/>
        </p:nvSpPr>
        <p:spPr>
          <a:xfrm>
            <a:off x="660398" y="1018800"/>
            <a:ext cx="5435601" cy="619744"/>
          </a:xfrm>
          <a:prstGeom prst="roundRect">
            <a:avLst/>
          </a:prstGeom>
          <a:solidFill>
            <a:schemeClr val="accent1"/>
          </a:solidFill>
        </p:spPr>
        <p:txBody>
          <a:bodyPr wrap="square" lIns="0" tIns="0" rIns="0" bIns="0" rtlCol="0" anchor="ctr" anchorCtr="0">
            <a:noAutofit/>
          </a:bodyPr>
          <a:lstStyle/>
          <a:p>
            <a:pPr lvl="0">
              <a:lnSpc>
                <a:spcPct val="130000"/>
              </a:lnSpc>
              <a:defRPr/>
            </a:pPr>
            <a:r>
              <a:rPr lang="zh-CN" altLang="en-US" sz="2800" b="1" kern="0" spc="300" dirty="0">
                <a:solidFill>
                  <a:srgbClr val="FFFFFF"/>
                </a:solidFill>
                <a:latin typeface="微软雅黑"/>
                <a:ea typeface="微软雅黑"/>
              </a:rPr>
              <a:t> 接口移植</a:t>
            </a:r>
            <a:r>
              <a:rPr lang="en-US" altLang="zh-CN" sz="2800" b="1" kern="0" spc="300" dirty="0">
                <a:solidFill>
                  <a:srgbClr val="FFFFFF"/>
                </a:solidFill>
                <a:latin typeface="微软雅黑"/>
                <a:ea typeface="微软雅黑"/>
              </a:rPr>
              <a:t>·</a:t>
            </a:r>
            <a:r>
              <a:rPr lang="zh-CN" altLang="en-US" sz="2800" b="1" kern="0" spc="300" dirty="0">
                <a:solidFill>
                  <a:srgbClr val="FFFFFF"/>
                </a:solidFill>
                <a:latin typeface="微软雅黑"/>
                <a:ea typeface="微软雅黑"/>
              </a:rPr>
              <a:t>串口</a:t>
            </a:r>
            <a:endParaRPr lang="en-US" altLang="zh-CN" sz="2800" b="1" kern="0" spc="300" dirty="0">
              <a:solidFill>
                <a:srgbClr val="FFFFFF"/>
              </a:solidFill>
              <a:latin typeface="微软雅黑"/>
              <a:ea typeface="微软雅黑"/>
            </a:endParaRPr>
          </a:p>
        </p:txBody>
      </p:sp>
      <p:sp>
        <p:nvSpPr>
          <p:cNvPr id="22" name="文本框 21"/>
          <p:cNvSpPr txBox="1">
            <a:spLocks noChangeArrowheads="1"/>
          </p:cNvSpPr>
          <p:nvPr/>
        </p:nvSpPr>
        <p:spPr bwMode="auto">
          <a:xfrm>
            <a:off x="357352" y="235111"/>
            <a:ext cx="969798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3600" b="1" dirty="0">
                <a:solidFill>
                  <a:schemeClr val="bg1"/>
                </a:solidFill>
              </a:rPr>
              <a:t>3</a:t>
            </a:r>
            <a:endParaRPr lang="zh-CN" altLang="en-US" sz="3600" b="1" dirty="0">
              <a:solidFill>
                <a:schemeClr val="bg1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03F0EC0-758D-4681-86EC-0C0FDDF2EB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0181" y="1347949"/>
            <a:ext cx="5786171" cy="4511252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A6F00F7B-EF9C-41F9-B01D-1F0E641B56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352" y="1981300"/>
            <a:ext cx="5752826" cy="867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538528"/>
      </p:ext>
    </p:extLst>
  </p:cSld>
  <p:clrMapOvr>
    <a:masterClrMapping/>
  </p:clrMapOvr>
  <p:transition spd="med">
    <p:pull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移植</a:t>
            </a:r>
            <a:r>
              <a:rPr lang="en-US" altLang="zh-CN" dirty="0"/>
              <a:t>PKE</a:t>
            </a:r>
            <a:r>
              <a:rPr lang="zh-CN" altLang="en-US" dirty="0"/>
              <a:t>的具体实现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ACFFC922-C1F3-419D-B1E7-D7E0BBB372A6}"/>
              </a:ext>
            </a:extLst>
          </p:cNvPr>
          <p:cNvSpPr txBox="1"/>
          <p:nvPr/>
        </p:nvSpPr>
        <p:spPr>
          <a:xfrm>
            <a:off x="660399" y="1018800"/>
            <a:ext cx="4469866" cy="619744"/>
          </a:xfrm>
          <a:prstGeom prst="roundRect">
            <a:avLst/>
          </a:prstGeom>
          <a:solidFill>
            <a:schemeClr val="accent1"/>
          </a:solidFill>
        </p:spPr>
        <p:txBody>
          <a:bodyPr wrap="square" lIns="0" tIns="0" rIns="0" bIns="0" rtlCol="0" anchor="ctr" anchorCtr="0">
            <a:noAutofit/>
          </a:bodyPr>
          <a:lstStyle/>
          <a:p>
            <a:pPr lvl="0">
              <a:lnSpc>
                <a:spcPct val="130000"/>
              </a:lnSpc>
              <a:defRPr/>
            </a:pPr>
            <a:r>
              <a:rPr lang="zh-CN" altLang="en-US" sz="2800" b="1" kern="0" spc="300" dirty="0">
                <a:solidFill>
                  <a:srgbClr val="FFFFFF"/>
                </a:solidFill>
                <a:latin typeface="微软雅黑"/>
                <a:ea typeface="微软雅黑"/>
              </a:rPr>
              <a:t> 接口移植</a:t>
            </a:r>
            <a:r>
              <a:rPr lang="en-US" altLang="zh-CN" sz="2800" b="1" kern="0" spc="300" dirty="0">
                <a:solidFill>
                  <a:srgbClr val="FFFFFF"/>
                </a:solidFill>
                <a:latin typeface="微软雅黑"/>
                <a:ea typeface="微软雅黑"/>
              </a:rPr>
              <a:t>·</a:t>
            </a:r>
            <a:r>
              <a:rPr lang="zh-CN" altLang="en-US" sz="2800" b="1" kern="0" spc="300" dirty="0">
                <a:solidFill>
                  <a:srgbClr val="FFFFFF"/>
                </a:solidFill>
                <a:latin typeface="微软雅黑"/>
                <a:ea typeface="微软雅黑"/>
              </a:rPr>
              <a:t>串口</a:t>
            </a:r>
            <a:endParaRPr lang="en-US" altLang="zh-CN" sz="2800" b="1" kern="0" spc="300" dirty="0">
              <a:solidFill>
                <a:srgbClr val="FFFFFF"/>
              </a:solidFill>
              <a:latin typeface="微软雅黑"/>
              <a:ea typeface="微软雅黑"/>
            </a:endParaRPr>
          </a:p>
        </p:txBody>
      </p:sp>
      <p:sp>
        <p:nvSpPr>
          <p:cNvPr id="22" name="文本框 21"/>
          <p:cNvSpPr txBox="1">
            <a:spLocks noChangeArrowheads="1"/>
          </p:cNvSpPr>
          <p:nvPr/>
        </p:nvSpPr>
        <p:spPr bwMode="auto">
          <a:xfrm>
            <a:off x="357352" y="235111"/>
            <a:ext cx="969798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3600" b="1" dirty="0">
                <a:solidFill>
                  <a:schemeClr val="bg1"/>
                </a:solidFill>
              </a:rPr>
              <a:t>3</a:t>
            </a:r>
            <a:endParaRPr lang="zh-CN" altLang="en-US" sz="3600" b="1" dirty="0">
              <a:solidFill>
                <a:schemeClr val="bg1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F21D922-DA86-4412-9747-4DD994F5F7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399" y="1832896"/>
            <a:ext cx="3860868" cy="3829179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7BDA8D40-BC05-429A-8EB7-DC4EA0795F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3135" y="1919313"/>
            <a:ext cx="7030622" cy="122975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4A27810-1DA6-4DBC-8511-A605A726F3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3135" y="3515100"/>
            <a:ext cx="6438900" cy="232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465005"/>
      </p:ext>
    </p:extLst>
  </p:cSld>
  <p:clrMapOvr>
    <a:masterClrMapping/>
  </p:clrMapOvr>
  <p:transition spd="med">
    <p:pull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移植</a:t>
            </a:r>
            <a:r>
              <a:rPr lang="en-US" altLang="zh-CN" dirty="0"/>
              <a:t>PKE</a:t>
            </a:r>
            <a:r>
              <a:rPr lang="zh-CN" altLang="en-US" dirty="0"/>
              <a:t>的具体实现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ACFFC922-C1F3-419D-B1E7-D7E0BBB372A6}"/>
              </a:ext>
            </a:extLst>
          </p:cNvPr>
          <p:cNvSpPr txBox="1"/>
          <p:nvPr/>
        </p:nvSpPr>
        <p:spPr>
          <a:xfrm>
            <a:off x="660399" y="1018800"/>
            <a:ext cx="4469866" cy="619744"/>
          </a:xfrm>
          <a:prstGeom prst="roundRect">
            <a:avLst/>
          </a:prstGeom>
          <a:solidFill>
            <a:schemeClr val="accent1"/>
          </a:solidFill>
        </p:spPr>
        <p:txBody>
          <a:bodyPr wrap="square" lIns="0" tIns="0" rIns="0" bIns="0" rtlCol="0" anchor="ctr" anchorCtr="0">
            <a:noAutofit/>
          </a:bodyPr>
          <a:lstStyle/>
          <a:p>
            <a:pPr lvl="0">
              <a:lnSpc>
                <a:spcPct val="130000"/>
              </a:lnSpc>
              <a:defRPr/>
            </a:pPr>
            <a:r>
              <a:rPr lang="zh-CN" altLang="en-US" sz="2800" b="1" kern="0" spc="300" dirty="0">
                <a:solidFill>
                  <a:srgbClr val="FFFFFF"/>
                </a:solidFill>
                <a:latin typeface="微软雅黑"/>
                <a:ea typeface="微软雅黑"/>
              </a:rPr>
              <a:t> 接口移植</a:t>
            </a:r>
            <a:r>
              <a:rPr lang="en-US" altLang="zh-CN" sz="2800" b="1" kern="0" spc="300" dirty="0">
                <a:solidFill>
                  <a:srgbClr val="FFFFFF"/>
                </a:solidFill>
                <a:latin typeface="微软雅黑"/>
                <a:ea typeface="微软雅黑"/>
              </a:rPr>
              <a:t>·</a:t>
            </a:r>
            <a:r>
              <a:rPr lang="zh-CN" altLang="en-US" sz="2800" b="1" kern="0" spc="300" dirty="0">
                <a:solidFill>
                  <a:srgbClr val="FFFFFF"/>
                </a:solidFill>
                <a:latin typeface="微软雅黑"/>
                <a:ea typeface="微软雅黑"/>
              </a:rPr>
              <a:t>定时器接口</a:t>
            </a:r>
            <a:endParaRPr lang="en-US" altLang="zh-CN" sz="2800" b="1" kern="0" spc="300" dirty="0">
              <a:solidFill>
                <a:srgbClr val="FFFFFF"/>
              </a:solidFill>
              <a:latin typeface="微软雅黑"/>
              <a:ea typeface="微软雅黑"/>
            </a:endParaRPr>
          </a:p>
        </p:txBody>
      </p:sp>
      <p:sp>
        <p:nvSpPr>
          <p:cNvPr id="22" name="文本框 21"/>
          <p:cNvSpPr txBox="1">
            <a:spLocks noChangeArrowheads="1"/>
          </p:cNvSpPr>
          <p:nvPr/>
        </p:nvSpPr>
        <p:spPr bwMode="auto">
          <a:xfrm>
            <a:off x="357352" y="235111"/>
            <a:ext cx="969798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3600" b="1" dirty="0">
                <a:solidFill>
                  <a:schemeClr val="bg1"/>
                </a:solidFill>
              </a:rPr>
              <a:t>3</a:t>
            </a:r>
            <a:endParaRPr lang="zh-CN" altLang="en-US" sz="3600" b="1" dirty="0">
              <a:solidFill>
                <a:schemeClr val="bg1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4E2896A-FB92-40D9-AD48-854FE6A591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399" y="1943572"/>
            <a:ext cx="4469866" cy="323796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4764EF9B-2877-4B8A-8F96-21C1B0B7B4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1988" y="1474120"/>
            <a:ext cx="6111958" cy="4451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274326"/>
      </p:ext>
    </p:extLst>
  </p:cSld>
  <p:clrMapOvr>
    <a:masterClrMapping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>
            <a:off x="3662994" y="4283909"/>
            <a:ext cx="4892610" cy="782043"/>
            <a:chOff x="5181690" y="2820871"/>
            <a:chExt cx="3446492" cy="550893"/>
          </a:xfrm>
        </p:grpSpPr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4E038620-75A5-4520-8E25-F9C7B2B6904E}"/>
                </a:ext>
              </a:extLst>
            </p:cNvPr>
            <p:cNvSpPr/>
            <p:nvPr/>
          </p:nvSpPr>
          <p:spPr>
            <a:xfrm>
              <a:off x="5181690" y="2820871"/>
              <a:ext cx="550893" cy="55089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400" dirty="0">
                  <a:latin typeface="Century Gothic" panose="020B0502020202020204" pitchFamily="34" charset="0"/>
                </a:rPr>
                <a:t>1</a:t>
              </a:r>
              <a:endParaRPr lang="zh-CN" altLang="en-US" sz="4400" dirty="0">
                <a:latin typeface="Century Gothic" panose="020B0502020202020204" pitchFamily="34" charset="0"/>
              </a:endParaRP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7B507C22-58B8-463E-AFBC-7B1028DAA2A5}"/>
                </a:ext>
              </a:extLst>
            </p:cNvPr>
            <p:cNvSpPr txBox="1"/>
            <p:nvPr/>
          </p:nvSpPr>
          <p:spPr>
            <a:xfrm>
              <a:off x="5988603" y="2888229"/>
              <a:ext cx="2639579" cy="39025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zh-CN" altLang="en-US" sz="3600" b="1" spc="300" dirty="0">
                  <a:latin typeface="+mj-ea"/>
                  <a:ea typeface="+mj-ea"/>
                </a:rPr>
                <a:t>研究背景与意义</a:t>
              </a:r>
              <a:endParaRPr lang="zh-CN" altLang="en-US" sz="3600" b="1" spc="300" dirty="0">
                <a:solidFill>
                  <a:schemeClr val="accent3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29945843"/>
      </p:ext>
    </p:extLst>
  </p:cSld>
  <p:clrMapOvr>
    <a:masterClrMapping/>
  </p:clrMapOvr>
  <p:transition spd="med">
    <p:pull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移植</a:t>
            </a:r>
            <a:r>
              <a:rPr lang="en-US" altLang="zh-CN" dirty="0"/>
              <a:t>PKE</a:t>
            </a:r>
            <a:r>
              <a:rPr lang="zh-CN" altLang="en-US" dirty="0"/>
              <a:t>的具体实现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ACFFC922-C1F3-419D-B1E7-D7E0BBB372A6}"/>
              </a:ext>
            </a:extLst>
          </p:cNvPr>
          <p:cNvSpPr txBox="1"/>
          <p:nvPr/>
        </p:nvSpPr>
        <p:spPr>
          <a:xfrm>
            <a:off x="660399" y="1018800"/>
            <a:ext cx="5435601" cy="619744"/>
          </a:xfrm>
          <a:prstGeom prst="roundRect">
            <a:avLst/>
          </a:prstGeom>
          <a:solidFill>
            <a:schemeClr val="accent1"/>
          </a:solidFill>
        </p:spPr>
        <p:txBody>
          <a:bodyPr wrap="square" lIns="0" tIns="0" rIns="0" bIns="0" rtlCol="0" anchor="ctr" anchorCtr="0">
            <a:noAutofit/>
          </a:bodyPr>
          <a:lstStyle/>
          <a:p>
            <a:pPr>
              <a:lnSpc>
                <a:spcPct val="130000"/>
              </a:lnSpc>
              <a:defRPr/>
            </a:pPr>
            <a:r>
              <a:rPr lang="zh-CN" altLang="en-US" sz="2800" b="1" kern="0" spc="300" dirty="0">
                <a:solidFill>
                  <a:srgbClr val="FFFFFF"/>
                </a:solidFill>
                <a:latin typeface="微软雅黑"/>
                <a:ea typeface="微软雅黑"/>
              </a:rPr>
              <a:t> 改造编译流程</a:t>
            </a:r>
            <a:r>
              <a:rPr lang="en-US" altLang="zh-CN" sz="2800" b="1" kern="0" spc="300" dirty="0">
                <a:solidFill>
                  <a:srgbClr val="FFFFFF"/>
                </a:solidFill>
                <a:latin typeface="微软雅黑"/>
                <a:ea typeface="微软雅黑"/>
              </a:rPr>
              <a:t>·</a:t>
            </a:r>
            <a:r>
              <a:rPr lang="zh-CN" altLang="en-US" sz="2800" b="1" kern="0" spc="300" dirty="0">
                <a:solidFill>
                  <a:srgbClr val="FFFFFF"/>
                </a:solidFill>
                <a:latin typeface="微软雅黑"/>
                <a:ea typeface="微软雅黑"/>
              </a:rPr>
              <a:t>编写</a:t>
            </a:r>
            <a:r>
              <a:rPr lang="en-US" altLang="zh-CN" sz="2800" b="1" kern="0" spc="300" dirty="0">
                <a:solidFill>
                  <a:srgbClr val="FFFFFF"/>
                </a:solidFill>
                <a:latin typeface="微软雅黑"/>
                <a:ea typeface="微软雅黑"/>
              </a:rPr>
              <a:t>Makefile</a:t>
            </a:r>
          </a:p>
        </p:txBody>
      </p:sp>
      <p:sp>
        <p:nvSpPr>
          <p:cNvPr id="22" name="文本框 21"/>
          <p:cNvSpPr txBox="1">
            <a:spLocks noChangeArrowheads="1"/>
          </p:cNvSpPr>
          <p:nvPr/>
        </p:nvSpPr>
        <p:spPr bwMode="auto">
          <a:xfrm>
            <a:off x="357352" y="235111"/>
            <a:ext cx="969798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3600" b="1" dirty="0">
                <a:solidFill>
                  <a:schemeClr val="bg1"/>
                </a:solidFill>
              </a:rPr>
              <a:t>3</a:t>
            </a:r>
            <a:endParaRPr lang="zh-CN" altLang="en-US" sz="3600" b="1" dirty="0">
              <a:solidFill>
                <a:schemeClr val="bg1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5820D65-0597-442C-9413-940BBE7A35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399" y="2297152"/>
            <a:ext cx="10006858" cy="2111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85023"/>
      </p:ext>
    </p:extLst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研究背景与意义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D6071237-C3EE-4688-8160-8EF44A8B0EF4}"/>
              </a:ext>
            </a:extLst>
          </p:cNvPr>
          <p:cNvSpPr/>
          <p:nvPr/>
        </p:nvSpPr>
        <p:spPr>
          <a:xfrm>
            <a:off x="1041400" y="1293252"/>
            <a:ext cx="10109200" cy="4356100"/>
          </a:xfrm>
          <a:prstGeom prst="rect">
            <a:avLst/>
          </a:prstGeom>
          <a:noFill/>
          <a:ln w="31750">
            <a:gradFill>
              <a:gsLst>
                <a:gs pos="1300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1C132B9-7816-40DF-A75A-76D084D56CCC}"/>
              </a:ext>
            </a:extLst>
          </p:cNvPr>
          <p:cNvSpPr txBox="1"/>
          <p:nvPr/>
        </p:nvSpPr>
        <p:spPr>
          <a:xfrm>
            <a:off x="234266" y="1103729"/>
            <a:ext cx="2487168" cy="255454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zh-CN" altLang="en-US" sz="16600" spc="300" dirty="0"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“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FD59AEA-A8DA-4FD6-95B0-1014104036C0}"/>
              </a:ext>
            </a:extLst>
          </p:cNvPr>
          <p:cNvSpPr txBox="1"/>
          <p:nvPr/>
        </p:nvSpPr>
        <p:spPr>
          <a:xfrm>
            <a:off x="1562100" y="3020256"/>
            <a:ext cx="9067800" cy="15614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1200" spc="3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algn="just"/>
            <a:r>
              <a:rPr lang="zh-CN" altLang="en-US" sz="2000" dirty="0"/>
              <a:t>代理内核是一种轻量级的应用程序执行环境。它不具有独自的</a:t>
            </a:r>
            <a:r>
              <a:rPr lang="en-US" altLang="zh-CN" sz="2000" dirty="0"/>
              <a:t>IO</a:t>
            </a:r>
            <a:r>
              <a:rPr lang="zh-CN" altLang="en-US" sz="2000" dirty="0"/>
              <a:t>实现，它是通过</a:t>
            </a:r>
            <a:r>
              <a:rPr lang="en-US" altLang="zh-CN" sz="2000" dirty="0"/>
              <a:t>HTIF</a:t>
            </a:r>
            <a:r>
              <a:rPr lang="zh-CN" altLang="en-US" sz="2000" dirty="0"/>
              <a:t>接口（</a:t>
            </a:r>
            <a:r>
              <a:rPr lang="en-US" altLang="zh-CN" sz="2000" dirty="0"/>
              <a:t>Host Target Interface</a:t>
            </a:r>
            <a:r>
              <a:rPr lang="zh-CN" altLang="en-US" sz="2000" dirty="0"/>
              <a:t>）同宿主机器交互，以获取</a:t>
            </a:r>
            <a:r>
              <a:rPr lang="en-US" altLang="zh-CN" sz="2000" dirty="0"/>
              <a:t>IO</a:t>
            </a:r>
            <a:r>
              <a:rPr lang="zh-CN" altLang="en-US" sz="2000" dirty="0"/>
              <a:t>功能。它是操作系统的极小集，为应用提供最基本的操作系统支撑（如内存、</a:t>
            </a:r>
            <a:r>
              <a:rPr lang="en-US" altLang="zh-CN" sz="2000" dirty="0"/>
              <a:t>CPU</a:t>
            </a:r>
            <a:r>
              <a:rPr lang="zh-CN" altLang="en-US" sz="2000" dirty="0"/>
              <a:t>）。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A5296328-ABAD-4B6D-8595-28952E950CFA}"/>
              </a:ext>
            </a:extLst>
          </p:cNvPr>
          <p:cNvSpPr txBox="1"/>
          <p:nvPr/>
        </p:nvSpPr>
        <p:spPr>
          <a:xfrm>
            <a:off x="3670990" y="2009168"/>
            <a:ext cx="4850020" cy="743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4400" b="1" spc="300" dirty="0">
                <a:solidFill>
                  <a:schemeClr val="accent4"/>
                </a:solidFill>
                <a:latin typeface="+mn-ea"/>
              </a:rPr>
              <a:t>代理内核的概念</a:t>
            </a:r>
          </a:p>
        </p:txBody>
      </p:sp>
      <p:sp>
        <p:nvSpPr>
          <p:cNvPr id="18" name="文本框 17"/>
          <p:cNvSpPr txBox="1">
            <a:spLocks noChangeArrowheads="1"/>
          </p:cNvSpPr>
          <p:nvPr/>
        </p:nvSpPr>
        <p:spPr bwMode="auto">
          <a:xfrm>
            <a:off x="357352" y="235111"/>
            <a:ext cx="969798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3600" b="1" dirty="0">
                <a:solidFill>
                  <a:schemeClr val="bg1"/>
                </a:solidFill>
              </a:rPr>
              <a:t>1</a:t>
            </a:r>
            <a:endParaRPr lang="zh-CN" altLang="en-US" sz="3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5922215"/>
      </p:ext>
    </p:extLst>
  </p:cSld>
  <p:clrMapOvr>
    <a:masterClrMapping/>
  </p:clrMapOvr>
  <p:transition spd="med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研究背景与意义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D6071237-C3EE-4688-8160-8EF44A8B0EF4}"/>
              </a:ext>
            </a:extLst>
          </p:cNvPr>
          <p:cNvSpPr/>
          <p:nvPr/>
        </p:nvSpPr>
        <p:spPr>
          <a:xfrm>
            <a:off x="1041400" y="1293252"/>
            <a:ext cx="10109200" cy="4356100"/>
          </a:xfrm>
          <a:prstGeom prst="rect">
            <a:avLst/>
          </a:prstGeom>
          <a:noFill/>
          <a:ln w="31750">
            <a:gradFill>
              <a:gsLst>
                <a:gs pos="1300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1C132B9-7816-40DF-A75A-76D084D56CCC}"/>
              </a:ext>
            </a:extLst>
          </p:cNvPr>
          <p:cNvSpPr txBox="1"/>
          <p:nvPr/>
        </p:nvSpPr>
        <p:spPr>
          <a:xfrm>
            <a:off x="234266" y="1103729"/>
            <a:ext cx="2487168" cy="255454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zh-CN" altLang="en-US" sz="16600" spc="300" dirty="0"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“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A5296328-ABAD-4B6D-8595-28952E950CFA}"/>
              </a:ext>
            </a:extLst>
          </p:cNvPr>
          <p:cNvSpPr txBox="1"/>
          <p:nvPr/>
        </p:nvSpPr>
        <p:spPr>
          <a:xfrm>
            <a:off x="2616545" y="2009167"/>
            <a:ext cx="6958910" cy="743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4400" b="1" spc="300" dirty="0">
                <a:solidFill>
                  <a:schemeClr val="accent4"/>
                </a:solidFill>
                <a:latin typeface="+mn-ea"/>
              </a:rPr>
              <a:t>代理内核实验的基本介绍</a:t>
            </a:r>
          </a:p>
        </p:txBody>
      </p:sp>
      <p:sp>
        <p:nvSpPr>
          <p:cNvPr id="18" name="文本框 17"/>
          <p:cNvSpPr txBox="1">
            <a:spLocks noChangeArrowheads="1"/>
          </p:cNvSpPr>
          <p:nvPr/>
        </p:nvSpPr>
        <p:spPr bwMode="auto">
          <a:xfrm>
            <a:off x="357352" y="235111"/>
            <a:ext cx="969798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3600" b="1" dirty="0">
                <a:solidFill>
                  <a:schemeClr val="bg1"/>
                </a:solidFill>
              </a:rPr>
              <a:t>1</a:t>
            </a:r>
            <a:endParaRPr lang="zh-CN" altLang="en-US" sz="3600" b="1" dirty="0">
              <a:solidFill>
                <a:schemeClr val="bg1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9D01D00-532A-4248-9E61-48659ABD2ED4}"/>
              </a:ext>
            </a:extLst>
          </p:cNvPr>
          <p:cNvSpPr txBox="1"/>
          <p:nvPr/>
        </p:nvSpPr>
        <p:spPr>
          <a:xfrm>
            <a:off x="1309204" y="2942355"/>
            <a:ext cx="9573591" cy="25516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 fontAlgn="base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Font typeface="Wingdings" panose="05000000000000000000" pitchFamily="2" charset="2"/>
              <a:buChar char="n"/>
            </a:pPr>
            <a:r>
              <a:rPr lang="zh-CN" altLang="en-US" sz="2000" dirty="0">
                <a:solidFill>
                  <a:prstClr val="black"/>
                </a:solidFill>
              </a:rPr>
              <a:t>代理内核操作系统实验（</a:t>
            </a:r>
            <a:r>
              <a:rPr lang="en-US" altLang="zh-CN" sz="2000" dirty="0">
                <a:solidFill>
                  <a:prstClr val="black"/>
                </a:solidFill>
              </a:rPr>
              <a:t>PKE</a:t>
            </a:r>
            <a:r>
              <a:rPr lang="zh-CN" altLang="en-US" sz="2000" dirty="0">
                <a:solidFill>
                  <a:prstClr val="black"/>
                </a:solidFill>
              </a:rPr>
              <a:t>）是华中科技大学于</a:t>
            </a:r>
            <a:r>
              <a:rPr lang="en-US" altLang="zh-CN" sz="2000" dirty="0">
                <a:solidFill>
                  <a:prstClr val="black"/>
                </a:solidFill>
              </a:rPr>
              <a:t>2021</a:t>
            </a:r>
            <a:r>
              <a:rPr lang="zh-CN" altLang="en-US" sz="2000" dirty="0">
                <a:solidFill>
                  <a:prstClr val="black"/>
                </a:solidFill>
              </a:rPr>
              <a:t>年发布的，它是基于代理内核的思想与开源项目（</a:t>
            </a:r>
            <a:r>
              <a:rPr lang="en-US" altLang="zh-CN" sz="2000" dirty="0">
                <a:solidFill>
                  <a:prstClr val="black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riscv-pk</a:t>
            </a:r>
            <a:r>
              <a:rPr lang="zh-CN" altLang="en-US" sz="2000" dirty="0">
                <a:solidFill>
                  <a:prstClr val="black"/>
                </a:solidFill>
              </a:rPr>
              <a:t>）开发完成的</a:t>
            </a:r>
            <a:endParaRPr lang="en-US" altLang="zh-CN" sz="2000" dirty="0">
              <a:solidFill>
                <a:prstClr val="black"/>
              </a:solidFill>
            </a:endParaRPr>
          </a:p>
          <a:p>
            <a:pPr marL="342900" indent="-342900" algn="just" fontAlgn="base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Font typeface="Wingdings" panose="05000000000000000000" pitchFamily="2" charset="2"/>
              <a:buChar char="n"/>
            </a:pPr>
            <a:r>
              <a:rPr lang="zh-CN" altLang="en-US" sz="2000" dirty="0">
                <a:solidFill>
                  <a:prstClr val="black"/>
                </a:solidFill>
              </a:rPr>
              <a:t>主要分为三个部分：</a:t>
            </a:r>
            <a:r>
              <a:rPr lang="en-US" altLang="zh-CN" sz="2000" dirty="0">
                <a:solidFill>
                  <a:prstClr val="black"/>
                </a:solidFill>
              </a:rPr>
              <a:t>a.</a:t>
            </a:r>
            <a:r>
              <a:rPr lang="zh-CN" altLang="en-US" sz="2000" dirty="0">
                <a:solidFill>
                  <a:prstClr val="black"/>
                </a:solidFill>
              </a:rPr>
              <a:t>系统调用、异常处理、时钟中断；</a:t>
            </a:r>
            <a:r>
              <a:rPr lang="en-US" altLang="zh-CN" sz="2000" dirty="0">
                <a:solidFill>
                  <a:prstClr val="black"/>
                </a:solidFill>
              </a:rPr>
              <a:t>b.</a:t>
            </a:r>
            <a:r>
              <a:rPr lang="zh-CN" altLang="en-US" sz="2000" dirty="0">
                <a:solidFill>
                  <a:prstClr val="black"/>
                </a:solidFill>
              </a:rPr>
              <a:t>内存管理；</a:t>
            </a:r>
            <a:r>
              <a:rPr lang="en-US" altLang="zh-CN" sz="2000" dirty="0">
                <a:solidFill>
                  <a:prstClr val="black"/>
                </a:solidFill>
              </a:rPr>
              <a:t>c.</a:t>
            </a:r>
            <a:r>
              <a:rPr lang="zh-CN" altLang="en-US" sz="2000" dirty="0">
                <a:solidFill>
                  <a:prstClr val="black"/>
                </a:solidFill>
              </a:rPr>
              <a:t>进程管理</a:t>
            </a:r>
            <a:endParaRPr lang="en-US" altLang="zh-CN" sz="2000" dirty="0">
              <a:solidFill>
                <a:prstClr val="black"/>
              </a:solidFill>
            </a:endParaRPr>
          </a:p>
          <a:p>
            <a:pPr marL="342900" indent="-342900" algn="just" fontAlgn="base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Font typeface="Wingdings" panose="05000000000000000000" pitchFamily="2" charset="2"/>
              <a:buChar char="n"/>
            </a:pPr>
            <a:r>
              <a:rPr lang="zh-CN" altLang="en-US" sz="2000" dirty="0">
                <a:solidFill>
                  <a:prstClr val="black"/>
                </a:solidFill>
              </a:rPr>
              <a:t>特点：代码精简紧凑、实验之间具有依赖关系</a:t>
            </a:r>
          </a:p>
          <a:p>
            <a:pPr marL="342900" indent="-342900" algn="just" fontAlgn="base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Font typeface="Wingdings" panose="05000000000000000000" pitchFamily="2" charset="2"/>
              <a:buChar char="n"/>
            </a:pPr>
            <a:endParaRPr lang="en-US" altLang="zh-CN" sz="2200" dirty="0">
              <a:solidFill>
                <a:prstClr val="black"/>
              </a:solidFill>
              <a:latin typeface="微软雅黑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3092628043"/>
      </p:ext>
    </p:extLst>
  </p:cSld>
  <p:clrMapOvr>
    <a:masterClrMapping/>
  </p:clrMapOvr>
  <p:transition spd="med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研究背景与意义</a:t>
            </a:r>
          </a:p>
        </p:txBody>
      </p:sp>
      <p:sp>
        <p:nvSpPr>
          <p:cNvPr id="5" name="文本框 4"/>
          <p:cNvSpPr txBox="1">
            <a:spLocks noChangeArrowheads="1"/>
          </p:cNvSpPr>
          <p:nvPr/>
        </p:nvSpPr>
        <p:spPr bwMode="auto">
          <a:xfrm>
            <a:off x="357352" y="235111"/>
            <a:ext cx="969798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marL="228600" marR="0" lvl="0" indent="-22860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600" b="1" dirty="0">
                <a:solidFill>
                  <a:prstClr val="white"/>
                </a:solidFill>
              </a:rPr>
              <a:t>1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D0959C8-753B-4416-94A8-E7E8D9299F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5220" y="2396083"/>
            <a:ext cx="5368542" cy="358559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CC9A9145-90F4-4064-A3F6-EBACB4569A36}"/>
              </a:ext>
            </a:extLst>
          </p:cNvPr>
          <p:cNvSpPr txBox="1"/>
          <p:nvPr/>
        </p:nvSpPr>
        <p:spPr>
          <a:xfrm>
            <a:off x="842251" y="1307762"/>
            <a:ext cx="10498347" cy="17175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base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</a:pPr>
            <a:r>
              <a:rPr lang="zh-CN" altLang="en-US" sz="2400" dirty="0">
                <a:solidFill>
                  <a:prstClr val="black"/>
                </a:solidFill>
                <a:latin typeface="微软雅黑"/>
                <a:ea typeface="微软雅黑"/>
              </a:rPr>
              <a:t>代理内核实验</a:t>
            </a:r>
            <a:r>
              <a:rPr lang="en-US" altLang="zh-CN" sz="2400" dirty="0">
                <a:solidFill>
                  <a:prstClr val="black"/>
                </a:solidFill>
                <a:latin typeface="微软雅黑"/>
                <a:ea typeface="微软雅黑"/>
              </a:rPr>
              <a:t>PKE</a:t>
            </a:r>
            <a:r>
              <a:rPr lang="zh-CN" altLang="en-US" sz="2400" dirty="0">
                <a:solidFill>
                  <a:prstClr val="black"/>
                </a:solidFill>
                <a:latin typeface="微软雅黑"/>
                <a:ea typeface="微软雅黑"/>
              </a:rPr>
              <a:t>目前面临的问题：</a:t>
            </a:r>
            <a:endParaRPr lang="en-US" altLang="zh-CN" sz="2400" dirty="0">
              <a:solidFill>
                <a:prstClr val="black"/>
              </a:solidFill>
              <a:latin typeface="微软雅黑"/>
              <a:ea typeface="微软雅黑"/>
            </a:endParaRPr>
          </a:p>
          <a:p>
            <a:pPr marL="342900" indent="-342900" algn="just" fontAlgn="base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Font typeface="Wingdings" panose="05000000000000000000" pitchFamily="2" charset="2"/>
              <a:buChar char="n"/>
            </a:pPr>
            <a:r>
              <a:rPr lang="zh-CN" altLang="en-US" sz="2200" dirty="0">
                <a:solidFill>
                  <a:prstClr val="black"/>
                </a:solidFill>
                <a:latin typeface="微软雅黑"/>
                <a:ea typeface="微软雅黑"/>
              </a:rPr>
              <a:t>经济</a:t>
            </a:r>
            <a:r>
              <a:rPr lang="zh-CN" altLang="en-US" sz="2200" dirty="0">
                <a:solidFill>
                  <a:prstClr val="black"/>
                </a:solidFill>
              </a:rPr>
              <a:t>成本高</a:t>
            </a:r>
          </a:p>
          <a:p>
            <a:pPr marL="342900" indent="-342900" algn="just" fontAlgn="base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Font typeface="Wingdings" panose="05000000000000000000" pitchFamily="2" charset="2"/>
              <a:buChar char="n"/>
            </a:pPr>
            <a:r>
              <a:rPr lang="zh-CN" altLang="en-US" sz="2200" dirty="0">
                <a:solidFill>
                  <a:prstClr val="black"/>
                </a:solidFill>
              </a:rPr>
              <a:t>环境配置繁琐</a:t>
            </a:r>
            <a:endParaRPr lang="en-US" altLang="zh-CN" sz="2200" dirty="0">
              <a:solidFill>
                <a:prstClr val="black"/>
              </a:solidFill>
              <a:latin typeface="微软雅黑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3011703208"/>
      </p:ext>
    </p:extLst>
  </p:cSld>
  <p:clrMapOvr>
    <a:masterClrMapping/>
  </p:clrMapOvr>
  <p:transition spd="med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776378" y="1306800"/>
            <a:ext cx="10498347" cy="13697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 fontAlgn="base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Font typeface="Wingdings" panose="05000000000000000000" pitchFamily="2" charset="2"/>
              <a:buChar char="n"/>
            </a:pPr>
            <a:r>
              <a:rPr lang="zh-CN" altLang="en-US" sz="2200" dirty="0">
                <a:solidFill>
                  <a:prstClr val="black"/>
                </a:solidFill>
                <a:latin typeface="微软雅黑"/>
                <a:ea typeface="微软雅黑"/>
              </a:rPr>
              <a:t>环境配置繁琐：开发者需要在 </a:t>
            </a:r>
            <a:r>
              <a:rPr lang="en-US" altLang="zh-CN" sz="2200" dirty="0">
                <a:solidFill>
                  <a:prstClr val="black"/>
                </a:solidFill>
              </a:rPr>
              <a:t>PYNQ-Z2</a:t>
            </a:r>
            <a:r>
              <a:rPr lang="en-US" altLang="zh-CN" sz="2200" dirty="0">
                <a:solidFill>
                  <a:prstClr val="black"/>
                </a:solidFill>
                <a:latin typeface="微软雅黑"/>
                <a:ea typeface="微软雅黑"/>
              </a:rPr>
              <a:t> </a:t>
            </a:r>
            <a:r>
              <a:rPr lang="zh-CN" altLang="en-US" sz="2200" dirty="0">
                <a:solidFill>
                  <a:prstClr val="black"/>
                </a:solidFill>
                <a:latin typeface="微软雅黑"/>
                <a:ea typeface="微软雅黑"/>
              </a:rPr>
              <a:t>上烧录 </a:t>
            </a:r>
            <a:r>
              <a:rPr lang="en-US" altLang="zh-CN" sz="2200" dirty="0">
                <a:solidFill>
                  <a:prstClr val="black"/>
                </a:solidFill>
                <a:latin typeface="微软雅黑"/>
                <a:ea typeface="微软雅黑"/>
              </a:rPr>
              <a:t>RISC-V CPU </a:t>
            </a:r>
            <a:r>
              <a:rPr lang="zh-CN" altLang="en-US" sz="2200" dirty="0">
                <a:solidFill>
                  <a:prstClr val="black"/>
                </a:solidFill>
                <a:latin typeface="微软雅黑"/>
                <a:ea typeface="微软雅黑"/>
              </a:rPr>
              <a:t>软核，还需要在 </a:t>
            </a:r>
            <a:r>
              <a:rPr lang="en-US" altLang="zh-CN" sz="2200" dirty="0">
                <a:solidFill>
                  <a:prstClr val="black"/>
                </a:solidFill>
                <a:latin typeface="微软雅黑"/>
                <a:ea typeface="微软雅黑"/>
              </a:rPr>
              <a:t>ARM </a:t>
            </a:r>
            <a:r>
              <a:rPr lang="zh-CN" altLang="en-US" sz="2200" dirty="0">
                <a:solidFill>
                  <a:prstClr val="black"/>
                </a:solidFill>
                <a:latin typeface="微软雅黑"/>
                <a:ea typeface="微软雅黑"/>
              </a:rPr>
              <a:t>核上部署 </a:t>
            </a:r>
            <a:r>
              <a:rPr lang="en-US" altLang="zh-CN" sz="2200" dirty="0">
                <a:solidFill>
                  <a:prstClr val="black"/>
                </a:solidFill>
                <a:latin typeface="微软雅黑"/>
                <a:ea typeface="微软雅黑"/>
              </a:rPr>
              <a:t>Ubuntu</a:t>
            </a:r>
            <a:r>
              <a:rPr lang="zh-CN" altLang="en-US" sz="2200" dirty="0">
                <a:solidFill>
                  <a:prstClr val="black"/>
                </a:solidFill>
                <a:latin typeface="微软雅黑"/>
                <a:ea typeface="微软雅黑"/>
              </a:rPr>
              <a:t>。除此之外，还需要在 </a:t>
            </a:r>
            <a:r>
              <a:rPr lang="en-US" altLang="zh-CN" sz="2200" dirty="0">
                <a:solidFill>
                  <a:prstClr val="black"/>
                </a:solidFill>
                <a:latin typeface="微软雅黑"/>
                <a:ea typeface="微软雅黑"/>
              </a:rPr>
              <a:t>ARM </a:t>
            </a:r>
            <a:r>
              <a:rPr lang="zh-CN" altLang="en-US" sz="2200" dirty="0">
                <a:solidFill>
                  <a:prstClr val="black"/>
                </a:solidFill>
                <a:latin typeface="微软雅黑"/>
                <a:ea typeface="微软雅黑"/>
              </a:rPr>
              <a:t>核上部署 </a:t>
            </a:r>
            <a:r>
              <a:rPr lang="en-US" altLang="zh-CN" sz="2200" dirty="0">
                <a:solidFill>
                  <a:prstClr val="black"/>
                </a:solidFill>
                <a:latin typeface="微软雅黑"/>
                <a:ea typeface="微软雅黑"/>
              </a:rPr>
              <a:t>riscv-fesvr</a:t>
            </a:r>
            <a:r>
              <a:rPr lang="zh-CN" altLang="en-US" sz="2200" dirty="0">
                <a:solidFill>
                  <a:prstClr val="black"/>
                </a:solidFill>
                <a:latin typeface="微软雅黑"/>
                <a:ea typeface="微软雅黑"/>
              </a:rPr>
              <a:t>，让 </a:t>
            </a:r>
            <a:r>
              <a:rPr lang="en-US" altLang="zh-CN" sz="2200" dirty="0">
                <a:solidFill>
                  <a:prstClr val="black"/>
                </a:solidFill>
                <a:latin typeface="微软雅黑"/>
                <a:ea typeface="微软雅黑"/>
              </a:rPr>
              <a:t>PKE </a:t>
            </a:r>
            <a:r>
              <a:rPr lang="zh-CN" altLang="en-US" sz="2200" dirty="0">
                <a:solidFill>
                  <a:prstClr val="black"/>
                </a:solidFill>
                <a:latin typeface="微软雅黑"/>
                <a:ea typeface="微软雅黑"/>
              </a:rPr>
              <a:t>与 </a:t>
            </a:r>
            <a:r>
              <a:rPr lang="en-US" altLang="zh-CN" sz="2200" dirty="0">
                <a:solidFill>
                  <a:prstClr val="black"/>
                </a:solidFill>
                <a:latin typeface="微软雅黑"/>
                <a:ea typeface="微软雅黑"/>
              </a:rPr>
              <a:t>Ubuntu </a:t>
            </a:r>
            <a:r>
              <a:rPr lang="zh-CN" altLang="en-US" sz="2200" dirty="0">
                <a:solidFill>
                  <a:prstClr val="black"/>
                </a:solidFill>
                <a:latin typeface="微软雅黑"/>
                <a:ea typeface="微软雅黑"/>
              </a:rPr>
              <a:t>通信</a:t>
            </a:r>
            <a:endParaRPr lang="en-US" altLang="zh-CN" sz="2200" dirty="0">
              <a:solidFill>
                <a:prstClr val="black"/>
              </a:solidFill>
              <a:latin typeface="微软雅黑"/>
              <a:ea typeface="微软雅黑"/>
            </a:endParaRPr>
          </a:p>
        </p:txBody>
      </p:sp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研究背景与意义</a:t>
            </a:r>
          </a:p>
        </p:txBody>
      </p:sp>
      <p:sp>
        <p:nvSpPr>
          <p:cNvPr id="5" name="文本框 4"/>
          <p:cNvSpPr txBox="1">
            <a:spLocks noChangeArrowheads="1"/>
          </p:cNvSpPr>
          <p:nvPr/>
        </p:nvSpPr>
        <p:spPr bwMode="auto">
          <a:xfrm>
            <a:off x="357352" y="235111"/>
            <a:ext cx="969798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marL="228600" marR="0" lvl="0" indent="-22860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600" b="1" dirty="0">
                <a:solidFill>
                  <a:prstClr val="white"/>
                </a:solidFill>
              </a:rPr>
              <a:t>1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026" name="Picture 2" descr="D:\under-thesis\code\pke-doc\pictures\fig6_4.png">
            <a:extLst>
              <a:ext uri="{FF2B5EF4-FFF2-40B4-BE49-F238E27FC236}">
                <a16:creationId xmlns:a16="http://schemas.microsoft.com/office/drawing/2014/main" id="{C617EB31-9B09-4E37-8BAC-344A7AC483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0442" y="2941982"/>
            <a:ext cx="6311115" cy="2655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CFA8B5A5-AD80-49AC-93DA-283E2F7ED4A7}"/>
              </a:ext>
            </a:extLst>
          </p:cNvPr>
          <p:cNvSpPr txBox="1"/>
          <p:nvPr/>
        </p:nvSpPr>
        <p:spPr>
          <a:xfrm>
            <a:off x="3947905" y="5597268"/>
            <a:ext cx="4155292" cy="4895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base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</a:pPr>
            <a:r>
              <a:rPr lang="en-US" altLang="zh-CN" sz="2200" dirty="0">
                <a:solidFill>
                  <a:prstClr val="black"/>
                </a:solidFill>
                <a:latin typeface="微软雅黑"/>
                <a:ea typeface="微软雅黑"/>
              </a:rPr>
              <a:t>PKE</a:t>
            </a:r>
            <a:r>
              <a:rPr lang="zh-CN" altLang="en-US" sz="2200" dirty="0">
                <a:solidFill>
                  <a:prstClr val="black"/>
                </a:solidFill>
                <a:latin typeface="微软雅黑"/>
                <a:ea typeface="微软雅黑"/>
              </a:rPr>
              <a:t>系统架构图（移植</a:t>
            </a:r>
            <a:r>
              <a:rPr lang="en-US" altLang="zh-CN" sz="2200" dirty="0">
                <a:solidFill>
                  <a:prstClr val="black"/>
                </a:solidFill>
                <a:latin typeface="微软雅黑"/>
                <a:ea typeface="微软雅黑"/>
              </a:rPr>
              <a:t>K210</a:t>
            </a:r>
            <a:r>
              <a:rPr lang="zh-CN" altLang="en-US" sz="2200" dirty="0">
                <a:solidFill>
                  <a:prstClr val="black"/>
                </a:solidFill>
                <a:latin typeface="微软雅黑"/>
                <a:ea typeface="微软雅黑"/>
              </a:rPr>
              <a:t>前）</a:t>
            </a:r>
            <a:endParaRPr lang="en-US" altLang="zh-CN" sz="2200" dirty="0">
              <a:solidFill>
                <a:prstClr val="black"/>
              </a:solidFill>
              <a:latin typeface="微软雅黑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3940795939"/>
      </p:ext>
    </p:extLst>
  </p:cSld>
  <p:clrMapOvr>
    <a:masterClrMapping/>
  </p:clrMapOvr>
  <p:transition spd="med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776378" y="1306800"/>
            <a:ext cx="10498347" cy="10835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 fontAlgn="base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Font typeface="Wingdings" panose="05000000000000000000" pitchFamily="2" charset="2"/>
              <a:buChar char="n"/>
            </a:pPr>
            <a:r>
              <a:rPr lang="zh-CN" altLang="en-US" sz="2200" dirty="0">
                <a:solidFill>
                  <a:prstClr val="black"/>
                </a:solidFill>
              </a:rPr>
              <a:t>降低物理环境的经济成本、搭建与学习成本</a:t>
            </a:r>
          </a:p>
          <a:p>
            <a:pPr marL="342900" indent="-342900" algn="just" fontAlgn="base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Font typeface="Wingdings" panose="05000000000000000000" pitchFamily="2" charset="2"/>
              <a:buChar char="n"/>
            </a:pPr>
            <a:r>
              <a:rPr lang="zh-CN" altLang="en-US" sz="2200" dirty="0">
                <a:solidFill>
                  <a:prstClr val="black"/>
                </a:solidFill>
              </a:rPr>
              <a:t>华科邵志远老师的需求：移植目标平台为</a:t>
            </a:r>
            <a:r>
              <a:rPr lang="en-US" altLang="zh-CN" sz="2200" dirty="0">
                <a:solidFill>
                  <a:prstClr val="black"/>
                </a:solidFill>
              </a:rPr>
              <a:t>K210</a:t>
            </a:r>
          </a:p>
        </p:txBody>
      </p:sp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研究背景与意义</a:t>
            </a:r>
          </a:p>
        </p:txBody>
      </p:sp>
      <p:sp>
        <p:nvSpPr>
          <p:cNvPr id="5" name="文本框 4"/>
          <p:cNvSpPr txBox="1">
            <a:spLocks noChangeArrowheads="1"/>
          </p:cNvSpPr>
          <p:nvPr/>
        </p:nvSpPr>
        <p:spPr bwMode="auto">
          <a:xfrm>
            <a:off x="357352" y="235111"/>
            <a:ext cx="969798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marL="228600" marR="0" lvl="0" indent="-22860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600" b="1" dirty="0">
                <a:solidFill>
                  <a:prstClr val="white"/>
                </a:solidFill>
              </a:rPr>
              <a:t>1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B42D544-A54E-4349-A1C5-24B0D6B86324}"/>
              </a:ext>
            </a:extLst>
          </p:cNvPr>
          <p:cNvSpPr txBox="1"/>
          <p:nvPr/>
        </p:nvSpPr>
        <p:spPr>
          <a:xfrm>
            <a:off x="4778866" y="5625888"/>
            <a:ext cx="2634267" cy="4895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base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</a:pPr>
            <a:r>
              <a:rPr lang="en-US" altLang="zh-CN" sz="2200" dirty="0">
                <a:solidFill>
                  <a:prstClr val="black"/>
                </a:solidFill>
                <a:latin typeface="微软雅黑"/>
                <a:ea typeface="微软雅黑"/>
              </a:rPr>
              <a:t>K210</a:t>
            </a:r>
            <a:r>
              <a:rPr lang="zh-CN" altLang="en-US" sz="2200" dirty="0">
                <a:solidFill>
                  <a:prstClr val="black"/>
                </a:solidFill>
                <a:latin typeface="微软雅黑"/>
                <a:ea typeface="微软雅黑"/>
              </a:rPr>
              <a:t>开发板价格</a:t>
            </a:r>
            <a:endParaRPr lang="en-US" altLang="zh-CN" sz="2200" dirty="0">
              <a:solidFill>
                <a:prstClr val="black"/>
              </a:solidFill>
              <a:latin typeface="微软雅黑"/>
              <a:ea typeface="微软雅黑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43EEF1C-80E3-4D8F-9326-0F774EC943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9499" y="2984375"/>
            <a:ext cx="5473002" cy="2549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196624"/>
      </p:ext>
    </p:extLst>
  </p:cSld>
  <p:clrMapOvr>
    <a:masterClrMapping/>
  </p:clrMapOvr>
  <p:transition spd="med">
    <p:pull/>
  </p:transition>
</p:sld>
</file>

<file path=ppt/theme/theme1.xml><?xml version="1.0" encoding="utf-8"?>
<a:theme xmlns:a="http://schemas.openxmlformats.org/drawingml/2006/main" name="封5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内页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6164</TotalTime>
  <Words>1525</Words>
  <Application>Microsoft Office PowerPoint</Application>
  <PresentationFormat>宽屏</PresentationFormat>
  <Paragraphs>280</Paragraphs>
  <Slides>40</Slides>
  <Notes>40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40</vt:i4>
      </vt:variant>
    </vt:vector>
  </HeadingPairs>
  <TitlesOfParts>
    <vt:vector size="49" baseType="lpstr">
      <vt:lpstr>等线</vt:lpstr>
      <vt:lpstr>黑体</vt:lpstr>
      <vt:lpstr>微软雅黑</vt:lpstr>
      <vt:lpstr>微软雅黑 Light</vt:lpstr>
      <vt:lpstr>Arial</vt:lpstr>
      <vt:lpstr>Century Gothic</vt:lpstr>
      <vt:lpstr>Wingdings</vt:lpstr>
      <vt:lpstr>封5​​</vt:lpstr>
      <vt:lpstr>内页​​</vt:lpstr>
      <vt:lpstr>PowerPoint 演示文稿</vt:lpstr>
      <vt:lpstr>盲评结果&amp;形式审查表</vt:lpstr>
      <vt:lpstr>PowerPoint 演示文稿</vt:lpstr>
      <vt:lpstr>PowerPoint 演示文稿</vt:lpstr>
      <vt:lpstr>研究背景与意义</vt:lpstr>
      <vt:lpstr>研究背景与意义</vt:lpstr>
      <vt:lpstr>研究背景与意义</vt:lpstr>
      <vt:lpstr>研究背景与意义</vt:lpstr>
      <vt:lpstr>研究背景与意义</vt:lpstr>
      <vt:lpstr>PowerPoint 演示文稿</vt:lpstr>
      <vt:lpstr>移植PKE的总体设计</vt:lpstr>
      <vt:lpstr>移植PKE的总体设计</vt:lpstr>
      <vt:lpstr>移植PKE的总体设计</vt:lpstr>
      <vt:lpstr>移植PKE的总体设计</vt:lpstr>
      <vt:lpstr>移植PKE的总体设计</vt:lpstr>
      <vt:lpstr>PowerPoint 演示文稿</vt:lpstr>
      <vt:lpstr>移植PKE的具体实现</vt:lpstr>
      <vt:lpstr>移植PKE的具体实现</vt:lpstr>
      <vt:lpstr>移植PKE的具体实现</vt:lpstr>
      <vt:lpstr>移植PKE的具体实现</vt:lpstr>
      <vt:lpstr>移植PKE的具体实现</vt:lpstr>
      <vt:lpstr>移植PKE的具体实现</vt:lpstr>
      <vt:lpstr>移植PKE的具体实现</vt:lpstr>
      <vt:lpstr>移植PKE的具体实现</vt:lpstr>
      <vt:lpstr>移植PKE的具体实现</vt:lpstr>
      <vt:lpstr>移植PKE的具体实现</vt:lpstr>
      <vt:lpstr>PowerPoint 演示文稿</vt:lpstr>
      <vt:lpstr>总结与展望</vt:lpstr>
      <vt:lpstr>总结与展望</vt:lpstr>
      <vt:lpstr>总结与展望</vt:lpstr>
      <vt:lpstr>总结与展望</vt:lpstr>
      <vt:lpstr>PowerPoint 演示文稿</vt:lpstr>
      <vt:lpstr>软件演示</vt:lpstr>
      <vt:lpstr>软件演示</vt:lpstr>
      <vt:lpstr>软件演示</vt:lpstr>
      <vt:lpstr>PowerPoint 演示文稿</vt:lpstr>
      <vt:lpstr>移植PKE的具体实现</vt:lpstr>
      <vt:lpstr>移植PKE的具体实现</vt:lpstr>
      <vt:lpstr>移植PKE的具体实现</vt:lpstr>
      <vt:lpstr>移植PKE的具体实现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张 国安</dc:creator>
  <cp:lastModifiedBy>张 国安</cp:lastModifiedBy>
  <cp:revision>487</cp:revision>
  <dcterms:created xsi:type="dcterms:W3CDTF">2022-05-30T18:16:28Z</dcterms:created>
  <dcterms:modified xsi:type="dcterms:W3CDTF">2022-06-09T02:17:46Z</dcterms:modified>
</cp:coreProperties>
</file>